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94" r:id="rId7"/>
    <p:sldId id="295" r:id="rId8"/>
    <p:sldId id="296" r:id="rId9"/>
    <p:sldId id="262" r:id="rId10"/>
    <p:sldId id="275" r:id="rId11"/>
    <p:sldId id="276" r:id="rId12"/>
    <p:sldId id="261" r:id="rId13"/>
    <p:sldId id="272" r:id="rId14"/>
    <p:sldId id="293" r:id="rId15"/>
    <p:sldId id="273" r:id="rId16"/>
    <p:sldId id="277" r:id="rId17"/>
    <p:sldId id="274" r:id="rId18"/>
    <p:sldId id="263" r:id="rId19"/>
    <p:sldId id="297" r:id="rId20"/>
    <p:sldId id="281" r:id="rId21"/>
    <p:sldId id="264" r:id="rId22"/>
    <p:sldId id="288" r:id="rId23"/>
    <p:sldId id="282" r:id="rId24"/>
    <p:sldId id="278" r:id="rId25"/>
    <p:sldId id="299" r:id="rId26"/>
    <p:sldId id="300" r:id="rId27"/>
    <p:sldId id="266" r:id="rId28"/>
    <p:sldId id="265" r:id="rId29"/>
    <p:sldId id="267" r:id="rId30"/>
    <p:sldId id="268" r:id="rId31"/>
    <p:sldId id="279" r:id="rId32"/>
    <p:sldId id="298" r:id="rId33"/>
    <p:sldId id="291" r:id="rId34"/>
    <p:sldId id="283" r:id="rId35"/>
    <p:sldId id="284" r:id="rId36"/>
    <p:sldId id="285" r:id="rId37"/>
    <p:sldId id="286" r:id="rId38"/>
    <p:sldId id="290" r:id="rId39"/>
    <p:sldId id="280" r:id="rId40"/>
    <p:sldId id="289" r:id="rId41"/>
    <p:sldId id="287" r:id="rId42"/>
    <p:sldId id="269" r:id="rId43"/>
    <p:sldId id="270" r:id="rId44"/>
    <p:sldId id="292" r:id="rId45"/>
    <p:sldId id="271" r:id="rId4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8131A-6513-483D-A906-CEAE90D15560}" type="datetimeFigureOut">
              <a:rPr lang="pl-PL" smtClean="0"/>
              <a:t>2012-01-24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5F9C7-E1F5-4B7A-835F-F6D347A0B7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35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5F9C7-E1F5-4B7A-835F-F6D347A0B702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582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C24B53C-3459-4C38-8E4A-3200075EC98C}" type="datetimeFigureOut">
              <a:rPr lang="pl-PL" smtClean="0"/>
              <a:t>2012-01-23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7F8ACEF-4E77-47FC-B0F0-3170536EEEB0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24B53C-3459-4C38-8E4A-3200075EC98C}" type="datetimeFigureOut">
              <a:rPr lang="pl-PL" smtClean="0"/>
              <a:t>2012-01-23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8ACEF-4E77-47FC-B0F0-3170536EEE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C24B53C-3459-4C38-8E4A-3200075EC98C}" type="datetimeFigureOut">
              <a:rPr lang="pl-PL" smtClean="0"/>
              <a:t>2012-01-23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7F8ACEF-4E77-47FC-B0F0-3170536EEE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24B53C-3459-4C38-8E4A-3200075EC98C}" type="datetimeFigureOut">
              <a:rPr lang="pl-PL" smtClean="0"/>
              <a:t>2012-01-23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8ACEF-4E77-47FC-B0F0-3170536EEE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24B53C-3459-4C38-8E4A-3200075EC98C}" type="datetimeFigureOut">
              <a:rPr lang="pl-PL" smtClean="0"/>
              <a:t>2012-01-23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7F8ACEF-4E77-47FC-B0F0-3170536EEEB0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24B53C-3459-4C38-8E4A-3200075EC98C}" type="datetimeFigureOut">
              <a:rPr lang="pl-PL" smtClean="0"/>
              <a:t>2012-01-23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8ACEF-4E77-47FC-B0F0-3170536EEE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24B53C-3459-4C38-8E4A-3200075EC98C}" type="datetimeFigureOut">
              <a:rPr lang="pl-PL" smtClean="0"/>
              <a:t>2012-01-23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8ACEF-4E77-47FC-B0F0-3170536EEE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24B53C-3459-4C38-8E4A-3200075EC98C}" type="datetimeFigureOut">
              <a:rPr lang="pl-PL" smtClean="0"/>
              <a:t>2012-01-23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8ACEF-4E77-47FC-B0F0-3170536EEE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24B53C-3459-4C38-8E4A-3200075EC98C}" type="datetimeFigureOut">
              <a:rPr lang="pl-PL" smtClean="0"/>
              <a:t>2012-01-23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8ACEF-4E77-47FC-B0F0-3170536EEE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24B53C-3459-4C38-8E4A-3200075EC98C}" type="datetimeFigureOut">
              <a:rPr lang="pl-PL" smtClean="0"/>
              <a:t>2012-01-23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8ACEF-4E77-47FC-B0F0-3170536EEE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24B53C-3459-4C38-8E4A-3200075EC98C}" type="datetimeFigureOut">
              <a:rPr lang="pl-PL" smtClean="0"/>
              <a:t>2012-01-23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8ACEF-4E77-47FC-B0F0-3170536EEEB0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C24B53C-3459-4C38-8E4A-3200075EC98C}" type="datetimeFigureOut">
              <a:rPr lang="pl-PL" smtClean="0"/>
              <a:t>2012-01-23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7F8ACEF-4E77-47FC-B0F0-3170536EEEB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533400"/>
            <a:ext cx="7860708" cy="2895600"/>
          </a:xfrm>
        </p:spPr>
        <p:txBody>
          <a:bodyPr/>
          <a:lstStyle/>
          <a:p>
            <a:r>
              <a:rPr lang="pl-PL" dirty="0"/>
              <a:t>Nowotwory górnego odcinka układu oddechowego - jama ustna, gardło, krtań.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19872" y="4581128"/>
            <a:ext cx="5114778" cy="1101248"/>
          </a:xfrm>
        </p:spPr>
        <p:txBody>
          <a:bodyPr/>
          <a:lstStyle/>
          <a:p>
            <a:r>
              <a:rPr lang="pl-PL" dirty="0" smtClean="0"/>
              <a:t>Zofia Adamska</a:t>
            </a:r>
            <a:endParaRPr lang="pl-PL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5074205" cy="281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8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7239000" cy="998984"/>
          </a:xfrm>
        </p:spPr>
        <p:txBody>
          <a:bodyPr/>
          <a:lstStyle/>
          <a:p>
            <a:r>
              <a:rPr lang="pl-PL" dirty="0" smtClean="0"/>
              <a:t>Klasyfikacja TNM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7848872" cy="5472608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T </a:t>
            </a:r>
          </a:p>
          <a:p>
            <a:pPr lvl="1"/>
            <a:r>
              <a:rPr lang="pl-PL" sz="2500" dirty="0" err="1"/>
              <a:t>Tx</a:t>
            </a:r>
            <a:r>
              <a:rPr lang="pl-PL" sz="2500" dirty="0"/>
              <a:t> — guz pierwotny nie może być oceniony</a:t>
            </a:r>
          </a:p>
          <a:p>
            <a:pPr lvl="1"/>
            <a:r>
              <a:rPr lang="pl-PL" sz="2500" dirty="0"/>
              <a:t>T0 — brak klinicznych cech guza pierwotnego</a:t>
            </a:r>
          </a:p>
          <a:p>
            <a:pPr lvl="1"/>
            <a:r>
              <a:rPr lang="pl-PL" sz="2500" dirty="0" err="1"/>
              <a:t>Tis</a:t>
            </a:r>
            <a:r>
              <a:rPr lang="pl-PL" sz="2500" dirty="0"/>
              <a:t> — rak </a:t>
            </a:r>
            <a:r>
              <a:rPr lang="pl-PL" sz="2500" i="1" dirty="0"/>
              <a:t>in </a:t>
            </a:r>
            <a:r>
              <a:rPr lang="pl-PL" sz="2500" i="1" dirty="0" smtClean="0"/>
              <a:t>situ</a:t>
            </a:r>
          </a:p>
          <a:p>
            <a:pPr lvl="1"/>
            <a:r>
              <a:rPr lang="pl-PL" sz="2500" dirty="0" smtClean="0"/>
              <a:t>T1</a:t>
            </a:r>
          </a:p>
          <a:p>
            <a:pPr lvl="1"/>
            <a:r>
              <a:rPr lang="pl-PL" sz="2500" dirty="0" smtClean="0"/>
              <a:t>T2		</a:t>
            </a:r>
            <a:r>
              <a:rPr lang="pl-PL" sz="1800" dirty="0" smtClean="0"/>
              <a:t>Zależą od lokalizacji np. rak wargi T1 &lt;2cm, </a:t>
            </a:r>
          </a:p>
          <a:p>
            <a:pPr lvl="1"/>
            <a:r>
              <a:rPr lang="pl-PL" sz="2500" dirty="0" smtClean="0"/>
              <a:t>T3</a:t>
            </a:r>
            <a:r>
              <a:rPr lang="pl-PL" sz="1800" dirty="0" smtClean="0"/>
              <a:t>		</a:t>
            </a:r>
            <a:r>
              <a:rPr lang="pl-PL" sz="1800" dirty="0"/>
              <a:t>T2 </a:t>
            </a:r>
            <a:r>
              <a:rPr lang="pl-PL" sz="1800" dirty="0" smtClean="0"/>
              <a:t>2-4cm, T3 &gt; 4 cm, T4 - nacieka</a:t>
            </a:r>
          </a:p>
          <a:p>
            <a:pPr lvl="1"/>
            <a:r>
              <a:rPr lang="pl-PL" sz="2500" dirty="0" smtClean="0"/>
              <a:t>T4</a:t>
            </a:r>
          </a:p>
          <a:p>
            <a:r>
              <a:rPr lang="pl-PL" sz="2800" dirty="0" smtClean="0"/>
              <a:t>N – węzły chłonne szyi </a:t>
            </a:r>
          </a:p>
          <a:p>
            <a:pPr lvl="1"/>
            <a:r>
              <a:rPr lang="pl-PL" sz="2500" dirty="0" err="1"/>
              <a:t>Nx</a:t>
            </a:r>
            <a:r>
              <a:rPr lang="pl-PL" sz="2500" dirty="0"/>
              <a:t> — regionalne węzły chłonne nie mogą być ocenione</a:t>
            </a:r>
          </a:p>
          <a:p>
            <a:pPr lvl="1"/>
            <a:r>
              <a:rPr lang="pl-PL" sz="2500" dirty="0"/>
              <a:t>N0 — brak przerzutów do regionalnych węzłów </a:t>
            </a:r>
            <a:r>
              <a:rPr lang="pl-PL" sz="2500" dirty="0" smtClean="0"/>
              <a:t>chłonnych</a:t>
            </a:r>
          </a:p>
          <a:p>
            <a:pPr lvl="1"/>
            <a:r>
              <a:rPr lang="pl-PL" sz="2500" dirty="0" smtClean="0"/>
              <a:t>N1 – 1 węzeł po stronie guza, max. 3 cm</a:t>
            </a:r>
          </a:p>
          <a:p>
            <a:pPr lvl="1"/>
            <a:r>
              <a:rPr lang="pl-PL" sz="2500" dirty="0" smtClean="0"/>
              <a:t>N2 – 3-6cm (2a), lub więcej węzłów do 6 cm (2b), i/lub po stronie przeciwnej do 6 cm (2c)</a:t>
            </a:r>
          </a:p>
          <a:p>
            <a:pPr lvl="1"/>
            <a:r>
              <a:rPr lang="pl-PL" sz="2500" dirty="0" smtClean="0"/>
              <a:t>N3 – powyżej 6 cm</a:t>
            </a:r>
          </a:p>
          <a:p>
            <a:r>
              <a:rPr lang="pl-PL" sz="2800" dirty="0" smtClean="0"/>
              <a:t>M – przerzuty</a:t>
            </a:r>
          </a:p>
          <a:p>
            <a:pPr lvl="1"/>
            <a:r>
              <a:rPr lang="pl-PL" sz="2100" dirty="0" err="1"/>
              <a:t>Mx</a:t>
            </a:r>
            <a:r>
              <a:rPr lang="pl-PL" sz="2100" dirty="0"/>
              <a:t> — przerzuty odległe nie są ocenione</a:t>
            </a:r>
          </a:p>
          <a:p>
            <a:pPr lvl="1"/>
            <a:r>
              <a:rPr lang="pl-PL" sz="2100" dirty="0"/>
              <a:t>M0 — przerzuty odległe nieobecne</a:t>
            </a:r>
          </a:p>
          <a:p>
            <a:pPr lvl="1"/>
            <a:r>
              <a:rPr lang="pl-PL" sz="2100" dirty="0"/>
              <a:t>M1 — przerzuty odległe obecne</a:t>
            </a:r>
            <a:endParaRPr lang="pl-PL" sz="2500" dirty="0" smtClean="0"/>
          </a:p>
          <a:p>
            <a:pPr lvl="1"/>
            <a:endParaRPr lang="pl-PL" sz="6900" dirty="0" smtClean="0"/>
          </a:p>
        </p:txBody>
      </p:sp>
      <p:sp>
        <p:nvSpPr>
          <p:cNvPr id="4" name="Nawias klamrowy zamykający 3"/>
          <p:cNvSpPr/>
          <p:nvPr/>
        </p:nvSpPr>
        <p:spPr>
          <a:xfrm>
            <a:off x="1163945" y="2348880"/>
            <a:ext cx="443480" cy="1197527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48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Stopnie zaawansowania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8" t="16468" r="11873" b="10715"/>
          <a:stretch/>
        </p:blipFill>
        <p:spPr bwMode="auto">
          <a:xfrm>
            <a:off x="179512" y="1649583"/>
            <a:ext cx="772271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77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Ogólne zasady leczenia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Wybór metody leczenia zależy od:</a:t>
            </a:r>
          </a:p>
          <a:p>
            <a:pPr lvl="1"/>
            <a:r>
              <a:rPr lang="pl-PL" dirty="0" smtClean="0"/>
              <a:t>Lokalizacji </a:t>
            </a:r>
            <a:endParaRPr lang="pl-PL" dirty="0" smtClean="0"/>
          </a:p>
          <a:p>
            <a:pPr lvl="1"/>
            <a:r>
              <a:rPr lang="pl-PL" dirty="0" smtClean="0"/>
              <a:t>Rozległości</a:t>
            </a:r>
            <a:endParaRPr lang="pl-PL" dirty="0" smtClean="0"/>
          </a:p>
          <a:p>
            <a:pPr lvl="1"/>
            <a:r>
              <a:rPr lang="pl-PL" dirty="0" smtClean="0"/>
              <a:t>Występowania przerzutów</a:t>
            </a:r>
            <a:endParaRPr lang="pl-PL" dirty="0" smtClean="0"/>
          </a:p>
          <a:p>
            <a:r>
              <a:rPr lang="pl-PL" dirty="0" smtClean="0"/>
              <a:t>Rutynowo stosujemy chirurgię i radioterapię</a:t>
            </a:r>
          </a:p>
          <a:p>
            <a:pPr lvl="1"/>
            <a:r>
              <a:rPr lang="pl-PL" dirty="0" smtClean="0"/>
              <a:t>Radioterapia </a:t>
            </a:r>
            <a:r>
              <a:rPr lang="pl-PL" dirty="0" err="1" smtClean="0"/>
              <a:t>konformalna</a:t>
            </a:r>
            <a:r>
              <a:rPr lang="pl-PL" dirty="0" smtClean="0"/>
              <a:t> – trójwymiarowe planowanie i realizacja</a:t>
            </a:r>
          </a:p>
          <a:p>
            <a:pPr lvl="1"/>
            <a:r>
              <a:rPr lang="pl-PL" dirty="0" smtClean="0"/>
              <a:t>Brachyterapia</a:t>
            </a:r>
          </a:p>
          <a:p>
            <a:pPr lvl="1"/>
            <a:r>
              <a:rPr lang="pl-PL" dirty="0" smtClean="0"/>
              <a:t>W wyższych stadiach łączona z chirurgią/chemioterapią</a:t>
            </a:r>
          </a:p>
        </p:txBody>
      </p:sp>
    </p:spTree>
    <p:extLst>
      <p:ext uri="{BB962C8B-B14F-4D97-AF65-F5344CB8AC3E}">
        <p14:creationId xmlns:p14="http://schemas.microsoft.com/office/powerpoint/2010/main" val="24815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Leczenie - radioterapia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Radioterapia z założeniem radykalnym</a:t>
            </a:r>
          </a:p>
          <a:p>
            <a:pPr lvl="1"/>
            <a:r>
              <a:rPr lang="pl-PL" dirty="0" err="1" smtClean="0"/>
              <a:t>Konformalna</a:t>
            </a:r>
            <a:r>
              <a:rPr lang="pl-PL" dirty="0" smtClean="0"/>
              <a:t> pozwala na podanie wysokiej jednorodnej dawki z maksymalną ochroną tkanek prawidłowych</a:t>
            </a:r>
          </a:p>
          <a:p>
            <a:pPr lvl="1"/>
            <a:r>
              <a:rPr lang="pl-PL" dirty="0" smtClean="0"/>
              <a:t>Najbardziej zaawansowane – IMTR – napromienianie z modulacją intensywności dawki</a:t>
            </a:r>
          </a:p>
          <a:p>
            <a:pPr lvl="1"/>
            <a:r>
              <a:rPr lang="pl-PL" dirty="0" smtClean="0"/>
              <a:t>Brachyterapia – radioterapia śródtkankowa, alternatywa dla chirurgii lub uzupełnienie radioterapii „zewnętrznej”</a:t>
            </a:r>
          </a:p>
          <a:p>
            <a:pPr marL="502920" indent="-457200"/>
            <a:r>
              <a:rPr lang="pl-PL" dirty="0" smtClean="0"/>
              <a:t>Wyłącznie radioterapia</a:t>
            </a:r>
          </a:p>
          <a:p>
            <a:pPr marL="749808" lvl="1" indent="-457200"/>
            <a:r>
              <a:rPr lang="pl-PL" dirty="0" smtClean="0"/>
              <a:t>Równorzędna z chirurgią we wczesnym raku krtani (T1-2N0)</a:t>
            </a:r>
          </a:p>
          <a:p>
            <a:pPr marL="749808" lvl="1" indent="-457200"/>
            <a:r>
              <a:rPr lang="pl-PL" dirty="0" smtClean="0"/>
              <a:t>Z wyboru w raku gardła (T1-2N0)</a:t>
            </a:r>
          </a:p>
          <a:p>
            <a:pPr marL="749808" lvl="1" indent="-457200"/>
            <a:r>
              <a:rPr lang="pl-PL" dirty="0" smtClean="0"/>
              <a:t>W wyższych stadiach kojarzona z chirurgią/chemioterapią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87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949280"/>
            <a:ext cx="7239000" cy="506456"/>
          </a:xfrm>
        </p:spPr>
        <p:txBody>
          <a:bodyPr/>
          <a:lstStyle/>
          <a:p>
            <a:r>
              <a:rPr lang="pl-PL" dirty="0" smtClean="0"/>
              <a:t>Odczyn popromienny po radioterapii</a:t>
            </a:r>
            <a:endParaRPr lang="pl-P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47" y="548680"/>
            <a:ext cx="678536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Leczenie - Chirurgia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Celem jest osiągnięcie doszczętnej resekcji</a:t>
            </a:r>
            <a:r>
              <a:rPr lang="pl-PL" dirty="0"/>
              <a:t>, przy możliwie najmniejszym okaleczeniu fizycznym i </a:t>
            </a:r>
            <a:r>
              <a:rPr lang="pl-PL" dirty="0" smtClean="0"/>
              <a:t>czynnościowym</a:t>
            </a:r>
          </a:p>
          <a:p>
            <a:pPr lvl="1"/>
            <a:r>
              <a:rPr lang="pl-PL" dirty="0" smtClean="0"/>
              <a:t>Usunięcie guza pierwotnego z marginesem 5mm </a:t>
            </a:r>
          </a:p>
          <a:p>
            <a:pPr lvl="1"/>
            <a:r>
              <a:rPr lang="pl-PL" dirty="0" smtClean="0"/>
              <a:t>Mikrochirurgia laserowa w raku krtani i języka – mniejsze marginesy</a:t>
            </a:r>
          </a:p>
          <a:p>
            <a:pPr lvl="1"/>
            <a:r>
              <a:rPr lang="pl-PL" dirty="0"/>
              <a:t>P</a:t>
            </a:r>
            <a:r>
              <a:rPr lang="pl-PL" dirty="0" smtClean="0"/>
              <a:t>rzy N+ lub dużym ryzyku istnienia </a:t>
            </a:r>
            <a:r>
              <a:rPr lang="pl-PL" dirty="0" err="1" smtClean="0"/>
              <a:t>mikroprzerzutów</a:t>
            </a:r>
            <a:r>
              <a:rPr lang="pl-PL" dirty="0" smtClean="0"/>
              <a:t>  - usunięcie węzłów chłonnych szyi </a:t>
            </a:r>
          </a:p>
          <a:p>
            <a:pPr lvl="1"/>
            <a:r>
              <a:rPr lang="pl-PL" dirty="0" smtClean="0"/>
              <a:t>Postęp chirurgii rekonstrukcyjnej i technik endoskopowych</a:t>
            </a:r>
          </a:p>
          <a:p>
            <a:r>
              <a:rPr lang="pl-PL" dirty="0" smtClean="0"/>
              <a:t>Wyłącznie chirurgia</a:t>
            </a:r>
          </a:p>
          <a:p>
            <a:pPr lvl="1"/>
            <a:r>
              <a:rPr lang="pl-PL" dirty="0" smtClean="0"/>
              <a:t>Rak jamy ustnej, wargi dolnej, krtani -  T1N0, rzadziej T2N0</a:t>
            </a:r>
          </a:p>
          <a:p>
            <a:pPr lvl="1"/>
            <a:r>
              <a:rPr lang="pl-PL" dirty="0" smtClean="0"/>
              <a:t>Z wyboru w raku ślinianek, zatok, zaawansowanych nowotworach jamy ustnej, cz. krtaniowej gardła i krtani</a:t>
            </a:r>
          </a:p>
          <a:p>
            <a:r>
              <a:rPr lang="pl-PL" dirty="0" smtClean="0"/>
              <a:t>Często uzupełniająca radioterapia</a:t>
            </a:r>
          </a:p>
          <a:p>
            <a:endParaRPr lang="pl-PL" dirty="0" smtClean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671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Regiony szyi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7"/>
            <a:ext cx="4464496" cy="433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28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Leczenie - Chemioterapia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err="1" smtClean="0"/>
              <a:t>Chemioradioterapia</a:t>
            </a:r>
            <a:endParaRPr lang="pl-PL" dirty="0" smtClean="0"/>
          </a:p>
          <a:p>
            <a:pPr lvl="1"/>
            <a:r>
              <a:rPr lang="pl-PL" sz="2600" dirty="0"/>
              <a:t>zwiększa </a:t>
            </a:r>
            <a:r>
              <a:rPr lang="pl-PL" sz="2600" dirty="0" smtClean="0"/>
              <a:t>miejscową </a:t>
            </a:r>
            <a:r>
              <a:rPr lang="pl-PL" sz="2600" dirty="0"/>
              <a:t>i regionalną skuteczność leczenia oraz wydłuża czas całkowitego </a:t>
            </a:r>
            <a:r>
              <a:rPr lang="pl-PL" sz="2600" dirty="0" smtClean="0"/>
              <a:t>przeżycia</a:t>
            </a:r>
          </a:p>
          <a:p>
            <a:pPr lvl="1"/>
            <a:r>
              <a:rPr lang="pl-PL" sz="2600" dirty="0" smtClean="0"/>
              <a:t>postępowaniem </a:t>
            </a:r>
            <a:r>
              <a:rPr lang="pl-PL" sz="2600" dirty="0"/>
              <a:t>z wyboru w III i IV stopniu </a:t>
            </a:r>
            <a:r>
              <a:rPr lang="pl-PL" sz="2600" dirty="0" smtClean="0"/>
              <a:t>zaawansowania </a:t>
            </a:r>
            <a:r>
              <a:rPr lang="pl-PL" sz="2600" dirty="0"/>
              <a:t>nowotworu, w przypadkach niekwalifikujących się do </a:t>
            </a:r>
            <a:r>
              <a:rPr lang="pl-PL" sz="2600" dirty="0" smtClean="0"/>
              <a:t>resekcji</a:t>
            </a:r>
          </a:p>
          <a:p>
            <a:pPr lvl="1"/>
            <a:r>
              <a:rPr lang="pl-PL" sz="2600" dirty="0" smtClean="0"/>
              <a:t>rekomendowana </a:t>
            </a:r>
            <a:r>
              <a:rPr lang="pl-PL" sz="2600" dirty="0"/>
              <a:t>metoda leczenia oszczędzającego narząd u chorych </a:t>
            </a:r>
            <a:r>
              <a:rPr lang="pl-PL" sz="2600" dirty="0" smtClean="0"/>
              <a:t>na zaawansowane </a:t>
            </a:r>
            <a:r>
              <a:rPr lang="pl-PL" sz="2600" dirty="0"/>
              <a:t>raki krtani oraz ustnej i krtaniowej części </a:t>
            </a:r>
            <a:r>
              <a:rPr lang="pl-PL" sz="2600" dirty="0" smtClean="0"/>
              <a:t>gardła</a:t>
            </a:r>
          </a:p>
          <a:p>
            <a:pPr lvl="1"/>
            <a:r>
              <a:rPr lang="pl-PL" sz="2600" dirty="0" smtClean="0"/>
              <a:t>rutynowo </a:t>
            </a:r>
            <a:r>
              <a:rPr lang="pl-PL" sz="2600" dirty="0"/>
              <a:t>jako uzupełnienie zabiegu operacyjnego przy istnieniu </a:t>
            </a:r>
            <a:r>
              <a:rPr lang="pl-PL" sz="2600" dirty="0" smtClean="0"/>
              <a:t>niekorzystnych patomorfologicznych </a:t>
            </a:r>
            <a:r>
              <a:rPr lang="pl-PL" sz="2600" dirty="0"/>
              <a:t>czynników </a:t>
            </a:r>
            <a:r>
              <a:rPr lang="pl-PL" sz="2600" dirty="0" smtClean="0"/>
              <a:t>rokowniczych</a:t>
            </a:r>
          </a:p>
          <a:p>
            <a:pPr lvl="1"/>
            <a:r>
              <a:rPr lang="pl-PL" sz="2600" dirty="0" err="1" smtClean="0"/>
              <a:t>cisplatyna</a:t>
            </a:r>
            <a:r>
              <a:rPr lang="pl-PL" sz="2600" dirty="0" smtClean="0"/>
              <a:t> </a:t>
            </a:r>
            <a:r>
              <a:rPr lang="pl-PL" sz="2600" dirty="0"/>
              <a:t>w dawce 100 mg/m2 w dniach </a:t>
            </a:r>
            <a:r>
              <a:rPr lang="pl-PL" sz="2600" dirty="0" smtClean="0"/>
              <a:t>napromieniania</a:t>
            </a:r>
          </a:p>
          <a:p>
            <a:r>
              <a:rPr lang="pl-PL" sz="2900" dirty="0" smtClean="0"/>
              <a:t>Terapie celowane – </a:t>
            </a:r>
            <a:r>
              <a:rPr lang="pl-PL" sz="2900" dirty="0" err="1" smtClean="0"/>
              <a:t>cetuksymab</a:t>
            </a:r>
            <a:endParaRPr lang="pl-PL" sz="2900" dirty="0" smtClean="0"/>
          </a:p>
          <a:p>
            <a:r>
              <a:rPr lang="pl-PL" sz="2900" dirty="0" smtClean="0"/>
              <a:t>Indukcyjna chemioterapia </a:t>
            </a:r>
          </a:p>
          <a:p>
            <a:pPr lvl="1"/>
            <a:r>
              <a:rPr lang="pl-PL" dirty="0" err="1" smtClean="0"/>
              <a:t>docetaksel</a:t>
            </a:r>
            <a:r>
              <a:rPr lang="pl-PL" dirty="0" smtClean="0"/>
              <a:t>, </a:t>
            </a:r>
            <a:r>
              <a:rPr lang="pl-PL" dirty="0" err="1" smtClean="0"/>
              <a:t>cisplatyna</a:t>
            </a:r>
            <a:r>
              <a:rPr lang="pl-PL" dirty="0" smtClean="0"/>
              <a:t> </a:t>
            </a:r>
            <a:r>
              <a:rPr lang="pl-PL" dirty="0"/>
              <a:t>i 5−fluorouracylu</a:t>
            </a:r>
            <a:endParaRPr lang="pl-PL" dirty="0" smtClean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54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pl-PL" dirty="0" smtClean="0"/>
              <a:t>Rak wargi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24744"/>
            <a:ext cx="8100392" cy="5330992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Większość wargi </a:t>
            </a:r>
            <a:r>
              <a:rPr lang="pl-PL" dirty="0" smtClean="0"/>
              <a:t>dolnej (90%), ale wargi górnej znacznie agresywniejszy.</a:t>
            </a:r>
          </a:p>
          <a:p>
            <a:r>
              <a:rPr lang="pl-PL" dirty="0" smtClean="0"/>
              <a:t>Częściej </a:t>
            </a:r>
            <a:r>
              <a:rPr lang="pl-PL" dirty="0" smtClean="0"/>
              <a:t>u mężczyzn (3,5 do 1) </a:t>
            </a:r>
          </a:p>
          <a:p>
            <a:r>
              <a:rPr lang="pl-PL" dirty="0" smtClean="0"/>
              <a:t>Palenie tytoniu (też fajki i cygara) – ekspozycja na dym i wysoką temperaturę</a:t>
            </a:r>
          </a:p>
          <a:p>
            <a:r>
              <a:rPr lang="pl-PL" dirty="0" smtClean="0"/>
              <a:t>Znaczenie ma też promieniowanie słoneczne</a:t>
            </a:r>
          </a:p>
          <a:p>
            <a:r>
              <a:rPr lang="pl-PL" dirty="0" smtClean="0"/>
              <a:t>Najczęściej rak płaskonabłonkowy </a:t>
            </a:r>
            <a:r>
              <a:rPr lang="pl-PL" dirty="0"/>
              <a:t>o wysokim lub średnim stopniu zróżnicowania (G1–2</a:t>
            </a:r>
            <a:r>
              <a:rPr lang="pl-PL" dirty="0" smtClean="0"/>
              <a:t>)</a:t>
            </a:r>
          </a:p>
          <a:p>
            <a:r>
              <a:rPr lang="pl-PL" dirty="0"/>
              <a:t>R</a:t>
            </a:r>
            <a:r>
              <a:rPr lang="pl-PL" dirty="0" smtClean="0"/>
              <a:t>ozwija się </a:t>
            </a:r>
            <a:r>
              <a:rPr lang="pl-PL" dirty="0"/>
              <a:t>powoli, </a:t>
            </a:r>
            <a:r>
              <a:rPr lang="pl-PL" dirty="0" smtClean="0"/>
              <a:t>późno tworzy </a:t>
            </a:r>
            <a:r>
              <a:rPr lang="pl-PL" dirty="0"/>
              <a:t>przerzuty do węzłów </a:t>
            </a:r>
            <a:r>
              <a:rPr lang="pl-PL" dirty="0" smtClean="0"/>
              <a:t>chłonnych podbródkowych </a:t>
            </a:r>
            <a:r>
              <a:rPr lang="pl-PL" dirty="0"/>
              <a:t>i </a:t>
            </a:r>
            <a:r>
              <a:rPr lang="pl-PL" dirty="0" smtClean="0"/>
              <a:t>podżuchwowych</a:t>
            </a:r>
          </a:p>
          <a:p>
            <a:r>
              <a:rPr lang="pl-PL" dirty="0" smtClean="0"/>
              <a:t>Rokowanie zwykle </a:t>
            </a:r>
            <a:r>
              <a:rPr lang="pl-PL" dirty="0" smtClean="0"/>
              <a:t>dobre</a:t>
            </a:r>
          </a:p>
          <a:p>
            <a:r>
              <a:rPr lang="pl-PL" dirty="0" smtClean="0"/>
              <a:t>Leczenie: </a:t>
            </a:r>
            <a:r>
              <a:rPr lang="pl-PL" dirty="0" err="1" smtClean="0"/>
              <a:t>kriodestrukcja</a:t>
            </a:r>
            <a:r>
              <a:rPr lang="pl-PL" dirty="0" smtClean="0"/>
              <a:t> (&lt;5mm), chirurgia, ew. rekonstrukcja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561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7783"/>
            <a:ext cx="6840760" cy="555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7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Nowotwory nabłonkowe narządów głowy i szyi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609416"/>
            <a:ext cx="7715201" cy="2539664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… czyli raki jamy ustnej, gardła, krtani, jamy nosowej, gruczołów ślinowych </a:t>
            </a:r>
            <a:r>
              <a:rPr lang="pl-PL" dirty="0"/>
              <a:t>i </a:t>
            </a:r>
            <a:r>
              <a:rPr lang="pl-PL" dirty="0" smtClean="0"/>
              <a:t>zatok obocznych nosa.</a:t>
            </a:r>
          </a:p>
          <a:p>
            <a:r>
              <a:rPr lang="pl-PL" dirty="0" smtClean="0"/>
              <a:t>Podobne problemy diagnostyczne i terapeutyczne, dolegliwości dotyczące </a:t>
            </a:r>
            <a:r>
              <a:rPr lang="pl-PL" b="1" dirty="0" smtClean="0"/>
              <a:t>odżywiania, oddychania, mowy.</a:t>
            </a:r>
            <a:endParaRPr lang="pl-PL" dirty="0" smtClean="0"/>
          </a:p>
          <a:p>
            <a:r>
              <a:rPr lang="pl-PL" dirty="0" smtClean="0"/>
              <a:t>4,5% nowotworów złośliwych w Polsce (7,2% u mężczyzn i 1,8% u kobiet – u mężczyzn 5x częściej)</a:t>
            </a:r>
            <a:endParaRPr lang="pl-PL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45024"/>
            <a:ext cx="5611341" cy="342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46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021288"/>
            <a:ext cx="7239000" cy="434448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Rak wargi, igła do brachyterapii, stan przed leczeniem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8" y="488713"/>
            <a:ext cx="746939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43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pl-PL" dirty="0" smtClean="0"/>
              <a:t>Rak jamy ustnej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412776"/>
            <a:ext cx="7588696" cy="5042960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3x częściej mężczyźni</a:t>
            </a:r>
          </a:p>
          <a:p>
            <a:r>
              <a:rPr lang="pl-PL" dirty="0"/>
              <a:t>95% to raki płaskonabłonkowe</a:t>
            </a:r>
          </a:p>
          <a:p>
            <a:r>
              <a:rPr lang="pl-PL" dirty="0" smtClean="0"/>
              <a:t>Objawy: ból, szczękościsk, krwawienie</a:t>
            </a:r>
            <a:r>
              <a:rPr lang="pl-PL" dirty="0"/>
              <a:t>,</a:t>
            </a:r>
            <a:r>
              <a:rPr lang="pl-PL" dirty="0" smtClean="0"/>
              <a:t> ślinotok, nieprzyjemny </a:t>
            </a:r>
            <a:r>
              <a:rPr lang="pl-PL" dirty="0"/>
              <a:t>zapach z ust</a:t>
            </a:r>
            <a:endParaRPr lang="pl-PL" dirty="0"/>
          </a:p>
          <a:p>
            <a:r>
              <a:rPr lang="pl-PL" dirty="0" smtClean="0"/>
              <a:t>Najczęściej: </a:t>
            </a:r>
            <a:r>
              <a:rPr lang="pl-PL" dirty="0" smtClean="0"/>
              <a:t>ruchoma część </a:t>
            </a:r>
            <a:r>
              <a:rPr lang="pl-PL" dirty="0" smtClean="0"/>
              <a:t>języka</a:t>
            </a:r>
          </a:p>
          <a:p>
            <a:pPr lvl="1"/>
            <a:r>
              <a:rPr lang="pl-PL" dirty="0" smtClean="0"/>
              <a:t>powierzchnia boczna, </a:t>
            </a:r>
          </a:p>
          <a:p>
            <a:pPr lvl="1"/>
            <a:r>
              <a:rPr lang="pl-PL" dirty="0" smtClean="0"/>
              <a:t>płaskie owrzodzenie, </a:t>
            </a:r>
          </a:p>
          <a:p>
            <a:pPr lvl="1"/>
            <a:r>
              <a:rPr lang="pl-PL" dirty="0" smtClean="0"/>
              <a:t>szybko rośnie w głąb mięśni, </a:t>
            </a:r>
          </a:p>
          <a:p>
            <a:pPr lvl="1"/>
            <a:r>
              <a:rPr lang="pl-PL" dirty="0" smtClean="0"/>
              <a:t>Boli</a:t>
            </a:r>
          </a:p>
          <a:p>
            <a:pPr lvl="1"/>
            <a:r>
              <a:rPr lang="pl-PL" dirty="0"/>
              <a:t>szerzy się: dno jamy ustnej, </a:t>
            </a:r>
            <a:r>
              <a:rPr lang="pl-PL" dirty="0" smtClean="0"/>
              <a:t>nasada </a:t>
            </a:r>
            <a:r>
              <a:rPr lang="pl-PL" sz="2300" dirty="0" smtClean="0"/>
              <a:t>języka</a:t>
            </a:r>
            <a:r>
              <a:rPr lang="pl-PL" sz="2300" dirty="0"/>
              <a:t>, łuki podniebienne, </a:t>
            </a:r>
            <a:r>
              <a:rPr lang="pl-PL" dirty="0"/>
              <a:t>ż</a:t>
            </a:r>
            <a:r>
              <a:rPr lang="pl-PL" sz="2300" dirty="0" smtClean="0"/>
              <a:t>uchwa, mięśnie </a:t>
            </a:r>
            <a:r>
              <a:rPr lang="pl-PL" sz="2300" dirty="0"/>
              <a:t>dna jamy ustnej, </a:t>
            </a:r>
            <a:r>
              <a:rPr lang="pl-PL" sz="2300" dirty="0" smtClean="0"/>
              <a:t>przestrzeń przygardłowa</a:t>
            </a:r>
          </a:p>
          <a:p>
            <a:pPr lvl="1"/>
            <a:r>
              <a:rPr lang="pl-PL" dirty="0" smtClean="0"/>
              <a:t>Wczesne przerzuty do węzłów</a:t>
            </a:r>
          </a:p>
          <a:p>
            <a:pPr lvl="1"/>
            <a:r>
              <a:rPr lang="pl-PL" dirty="0" smtClean="0"/>
              <a:t>Leczenie </a:t>
            </a:r>
            <a:r>
              <a:rPr lang="pl-PL" dirty="0" err="1" smtClean="0"/>
              <a:t>mandibulotomia</a:t>
            </a:r>
            <a:r>
              <a:rPr lang="pl-PL" dirty="0" smtClean="0"/>
              <a:t> przyśrodkowa (usunięcie fragmentu żuchwy)</a:t>
            </a:r>
            <a:endParaRPr lang="pl-PL" sz="2300" dirty="0" smtClean="0"/>
          </a:p>
          <a:p>
            <a:r>
              <a:rPr lang="pl-PL" dirty="0" smtClean="0"/>
              <a:t>dno </a:t>
            </a:r>
            <a:r>
              <a:rPr lang="pl-PL" dirty="0" smtClean="0"/>
              <a:t>jamy </a:t>
            </a:r>
            <a:r>
              <a:rPr lang="pl-PL" dirty="0" smtClean="0"/>
              <a:t>ustnej</a:t>
            </a:r>
          </a:p>
          <a:p>
            <a:pPr lvl="1"/>
            <a:r>
              <a:rPr lang="pl-PL" dirty="0" smtClean="0"/>
              <a:t>Głównie części boczne, rzadko środkowe</a:t>
            </a:r>
          </a:p>
          <a:p>
            <a:pPr lvl="1"/>
            <a:r>
              <a:rPr lang="pl-PL" dirty="0" smtClean="0"/>
              <a:t>Szczelinowate pęknięcia, owrzodzenia, </a:t>
            </a:r>
            <a:r>
              <a:rPr lang="pl-PL" dirty="0" err="1" smtClean="0"/>
              <a:t>egzofityczny</a:t>
            </a:r>
            <a:r>
              <a:rPr lang="pl-PL" dirty="0" smtClean="0"/>
              <a:t> guz</a:t>
            </a:r>
          </a:p>
          <a:p>
            <a:pPr lvl="1"/>
            <a:r>
              <a:rPr lang="pl-PL" dirty="0" smtClean="0"/>
              <a:t>Rośnie powoli</a:t>
            </a:r>
          </a:p>
          <a:p>
            <a:pPr lvl="1"/>
            <a:r>
              <a:rPr lang="pl-PL" dirty="0" smtClean="0"/>
              <a:t>Nacieka: język, mięśnie dna jamy ustnej, okostną żuchwy</a:t>
            </a:r>
            <a:endParaRPr lang="pl-PL" dirty="0" smtClean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862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877272"/>
            <a:ext cx="7239000" cy="578464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Guz dna jamy ustnej – w KT – po resekcji – po rekonstrukcji płatem z przedramienia</a:t>
            </a:r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56814"/>
            <a:ext cx="5516040" cy="476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1109"/>
            <a:ext cx="6698592" cy="487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48802"/>
            <a:ext cx="6842608" cy="497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6660"/>
            <a:ext cx="767091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59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589240"/>
            <a:ext cx="7239000" cy="866496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Cewniki do brachyterapii umieszczone wewnątrz raka dna jamy ustnej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144"/>
            <a:ext cx="6863080" cy="511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40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r>
              <a:rPr lang="pl-PL" dirty="0" smtClean="0"/>
              <a:t>Rak gardła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96752"/>
            <a:ext cx="7992888" cy="5544616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Objawy:</a:t>
            </a:r>
          </a:p>
          <a:p>
            <a:pPr lvl="1"/>
            <a:r>
              <a:rPr lang="pl-PL" sz="2500" dirty="0" smtClean="0"/>
              <a:t>Dysfagia</a:t>
            </a:r>
          </a:p>
          <a:p>
            <a:pPr lvl="1"/>
            <a:r>
              <a:rPr lang="pl-PL" sz="2500" dirty="0" smtClean="0"/>
              <a:t>Ból</a:t>
            </a:r>
            <a:endParaRPr lang="pl-PL" sz="2500" dirty="0"/>
          </a:p>
          <a:p>
            <a:pPr lvl="1"/>
            <a:r>
              <a:rPr lang="pl-PL" sz="2800" dirty="0" smtClean="0"/>
              <a:t>ból </a:t>
            </a:r>
            <a:r>
              <a:rPr lang="pl-PL" sz="2800" dirty="0"/>
              <a:t>promieniujący do ucha – </a:t>
            </a:r>
            <a:r>
              <a:rPr lang="pl-PL" sz="2800" dirty="0" smtClean="0"/>
              <a:t>otalgia</a:t>
            </a:r>
          </a:p>
          <a:p>
            <a:pPr lvl="1"/>
            <a:r>
              <a:rPr lang="pl-PL" sz="2800" dirty="0" smtClean="0"/>
              <a:t>Szczękościsk</a:t>
            </a:r>
            <a:endParaRPr lang="pl-PL" sz="2800" dirty="0"/>
          </a:p>
          <a:p>
            <a:pPr lvl="1"/>
            <a:r>
              <a:rPr lang="pl-PL" sz="2800" dirty="0" smtClean="0"/>
              <a:t>Ślinotok</a:t>
            </a:r>
            <a:endParaRPr lang="pl-PL" sz="2800" dirty="0"/>
          </a:p>
          <a:p>
            <a:pPr lvl="1"/>
            <a:r>
              <a:rPr lang="pl-PL" sz="2800" dirty="0" smtClean="0"/>
              <a:t>Krwawienia</a:t>
            </a:r>
            <a:endParaRPr lang="pl-PL" sz="2800" dirty="0"/>
          </a:p>
          <a:p>
            <a:pPr lvl="1"/>
            <a:r>
              <a:rPr lang="pl-PL" sz="2800" dirty="0" smtClean="0"/>
              <a:t>w </a:t>
            </a:r>
            <a:r>
              <a:rPr lang="pl-PL" sz="2800" dirty="0"/>
              <a:t>60% – I objaw – przerzut (I, II, III</a:t>
            </a:r>
            <a:r>
              <a:rPr lang="pl-PL" sz="2800" dirty="0" smtClean="0"/>
              <a:t>)</a:t>
            </a:r>
          </a:p>
          <a:p>
            <a:r>
              <a:rPr lang="pl-PL" dirty="0" smtClean="0"/>
              <a:t>Rozpoznanie</a:t>
            </a:r>
          </a:p>
          <a:p>
            <a:pPr lvl="1"/>
            <a:r>
              <a:rPr lang="pl-PL" dirty="0" smtClean="0"/>
              <a:t>Badanie </a:t>
            </a:r>
            <a:r>
              <a:rPr lang="pl-PL" dirty="0" err="1" smtClean="0"/>
              <a:t>palpacyjne</a:t>
            </a:r>
            <a:endParaRPr lang="pl-PL" dirty="0"/>
          </a:p>
          <a:p>
            <a:pPr lvl="1"/>
            <a:r>
              <a:rPr lang="pl-PL" dirty="0" smtClean="0"/>
              <a:t>KT/MR</a:t>
            </a:r>
          </a:p>
          <a:p>
            <a:r>
              <a:rPr lang="pl-PL" dirty="0" smtClean="0"/>
              <a:t>Leczenie</a:t>
            </a:r>
          </a:p>
          <a:p>
            <a:pPr lvl="1"/>
            <a:r>
              <a:rPr lang="pl-PL" dirty="0" smtClean="0"/>
              <a:t>Chirurgia – rozszczepienie żuchwy</a:t>
            </a:r>
          </a:p>
          <a:p>
            <a:pPr lvl="1"/>
            <a:r>
              <a:rPr lang="pl-PL" dirty="0" err="1" smtClean="0"/>
              <a:t>Faryngotomia</a:t>
            </a:r>
            <a:r>
              <a:rPr lang="pl-PL" dirty="0" smtClean="0"/>
              <a:t> </a:t>
            </a:r>
            <a:r>
              <a:rPr lang="pl-PL" dirty="0" err="1" smtClean="0"/>
              <a:t>przezgnykowa</a:t>
            </a:r>
            <a:r>
              <a:rPr lang="pl-PL" dirty="0" smtClean="0"/>
              <a:t> lub boczna</a:t>
            </a:r>
          </a:p>
          <a:p>
            <a:pPr lvl="1"/>
            <a:r>
              <a:rPr lang="pl-PL" dirty="0" smtClean="0"/>
              <a:t>Radioterapia</a:t>
            </a:r>
          </a:p>
          <a:p>
            <a:pPr lvl="1"/>
            <a:r>
              <a:rPr lang="pl-PL" dirty="0" smtClean="0"/>
              <a:t>Radio- i chemioterapia</a:t>
            </a:r>
          </a:p>
          <a:p>
            <a:pPr lvl="1"/>
            <a:r>
              <a:rPr lang="pl-PL" dirty="0" smtClean="0"/>
              <a:t>Brachyterapia</a:t>
            </a:r>
          </a:p>
          <a:p>
            <a:r>
              <a:rPr lang="pl-PL" dirty="0" err="1" smtClean="0"/>
              <a:t>Skutecznośc</a:t>
            </a:r>
            <a:r>
              <a:rPr lang="pl-PL" dirty="0" smtClean="0"/>
              <a:t> leczenia: 30-45% 5-letnia, 20% przy przerzutach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82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01049"/>
            <a:ext cx="6120680" cy="500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24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4330973" cy="453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39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Rak nosowej części gardła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! Nieudowodniony wpływ rakotwórczy tytoniu i alkoholu ! </a:t>
            </a:r>
          </a:p>
          <a:p>
            <a:r>
              <a:rPr lang="pl-PL" dirty="0" smtClean="0"/>
              <a:t>Związek z zakażeniem EBV</a:t>
            </a:r>
          </a:p>
          <a:p>
            <a:r>
              <a:rPr lang="pl-PL" dirty="0" smtClean="0"/>
              <a:t>3 typy wg. WHO:</a:t>
            </a:r>
          </a:p>
          <a:p>
            <a:pPr lvl="1"/>
            <a:r>
              <a:rPr lang="pl-PL" dirty="0" smtClean="0"/>
              <a:t>Grupa I – rak rogowaciejący</a:t>
            </a:r>
          </a:p>
          <a:p>
            <a:pPr lvl="1"/>
            <a:r>
              <a:rPr lang="pl-PL" dirty="0" smtClean="0"/>
              <a:t>Grupa II – rak nierogowaciejący</a:t>
            </a:r>
          </a:p>
          <a:p>
            <a:pPr lvl="1"/>
            <a:r>
              <a:rPr lang="pl-PL" dirty="0" smtClean="0"/>
              <a:t>Grupa III – rak niezróżnicowany</a:t>
            </a:r>
          </a:p>
        </p:txBody>
      </p:sp>
      <p:sp>
        <p:nvSpPr>
          <p:cNvPr id="4" name="Nawias klamrowy zamykający 3"/>
          <p:cNvSpPr/>
          <p:nvPr/>
        </p:nvSpPr>
        <p:spPr>
          <a:xfrm>
            <a:off x="5292080" y="3933056"/>
            <a:ext cx="144016" cy="64807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5436096" y="3565465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l-PL" dirty="0"/>
              <a:t>Szybki wzrost miejscowy, skłonność do przerzutów do węzłów, częste (40%) przerzuty odległe, </a:t>
            </a:r>
            <a:r>
              <a:rPr lang="pl-PL" dirty="0" smtClean="0"/>
              <a:t>wrażliwość </a:t>
            </a:r>
            <a:r>
              <a:rPr lang="pl-PL" dirty="0"/>
              <a:t>na radio i chemioterapię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39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pl-PL" dirty="0" smtClean="0"/>
              <a:t>Rak ustnej części gardła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24744"/>
            <a:ext cx="8064896" cy="5733256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Mężczyźni 5x częściej, </a:t>
            </a:r>
          </a:p>
          <a:p>
            <a:r>
              <a:rPr lang="pl-PL" dirty="0" smtClean="0"/>
              <a:t>90% to rak płaskonabłonkowy, także </a:t>
            </a:r>
            <a:r>
              <a:rPr lang="pl-PL" dirty="0" err="1" smtClean="0"/>
              <a:t>chłoniak</a:t>
            </a:r>
            <a:r>
              <a:rPr lang="pl-PL" dirty="0" smtClean="0"/>
              <a:t>, gruczolakorak z drobnych gr. Ślinowych</a:t>
            </a:r>
          </a:p>
          <a:p>
            <a:r>
              <a:rPr lang="pl-PL" dirty="0" smtClean="0"/>
              <a:t>Najczęstszy z raków gardła – 0,9% nowotworów złośliwych</a:t>
            </a:r>
            <a:endParaRPr lang="pl-PL" dirty="0" smtClean="0"/>
          </a:p>
          <a:p>
            <a:r>
              <a:rPr lang="pl-PL" dirty="0" smtClean="0"/>
              <a:t>Szybki wzrost i wczesne przerzuty do węzłów chłonnych</a:t>
            </a:r>
          </a:p>
          <a:p>
            <a:pPr lvl="1"/>
            <a:r>
              <a:rPr lang="pl-PL" dirty="0" smtClean="0"/>
              <a:t>Rak migdałka</a:t>
            </a:r>
          </a:p>
          <a:p>
            <a:pPr lvl="2"/>
            <a:r>
              <a:rPr lang="pl-PL" dirty="0" err="1" smtClean="0"/>
              <a:t>Egzofityczny</a:t>
            </a:r>
            <a:r>
              <a:rPr lang="pl-PL" dirty="0" smtClean="0"/>
              <a:t>, głębokie owrzodzenia</a:t>
            </a:r>
          </a:p>
          <a:p>
            <a:pPr lvl="2"/>
            <a:r>
              <a:rPr lang="pl-PL" dirty="0" smtClean="0"/>
              <a:t>Nacieka łuki podniebienne, podniebienie miękkie, nasadę języka, przestrzeń przygardłową</a:t>
            </a:r>
          </a:p>
          <a:p>
            <a:pPr lvl="2"/>
            <a:r>
              <a:rPr lang="pl-PL" dirty="0" err="1" smtClean="0"/>
              <a:t>Chłoniaki</a:t>
            </a:r>
            <a:r>
              <a:rPr lang="pl-PL" dirty="0" smtClean="0"/>
              <a:t> – migdałek powiększony ale bez owrzodzeń</a:t>
            </a:r>
          </a:p>
          <a:p>
            <a:pPr lvl="1"/>
            <a:r>
              <a:rPr lang="pl-PL" dirty="0" smtClean="0"/>
              <a:t>Rak nasady języka</a:t>
            </a:r>
          </a:p>
          <a:p>
            <a:pPr lvl="2"/>
            <a:r>
              <a:rPr lang="pl-PL" dirty="0" err="1" smtClean="0"/>
              <a:t>Podśluzówkowo</a:t>
            </a:r>
            <a:r>
              <a:rPr lang="pl-PL" dirty="0" smtClean="0"/>
              <a:t>, uwypuklenie, owrzodzenie</a:t>
            </a:r>
          </a:p>
          <a:p>
            <a:pPr lvl="2"/>
            <a:r>
              <a:rPr lang="pl-PL" dirty="0" smtClean="0"/>
              <a:t>Szybko rośnie w głąb mięśni języka</a:t>
            </a:r>
          </a:p>
          <a:p>
            <a:pPr lvl="2"/>
            <a:r>
              <a:rPr lang="pl-PL" dirty="0" smtClean="0"/>
              <a:t>Rozprzestrzenia się na przestrzeń przygardłową, mięśnie dna jamy ustnej, boczną ścianę gardła, krtań</a:t>
            </a:r>
          </a:p>
          <a:p>
            <a:pPr lvl="1"/>
            <a:r>
              <a:rPr lang="pl-PL" dirty="0" smtClean="0"/>
              <a:t>Rak podniebienia miękkiego</a:t>
            </a:r>
          </a:p>
          <a:p>
            <a:pPr lvl="2"/>
            <a:r>
              <a:rPr lang="pl-PL" dirty="0" smtClean="0"/>
              <a:t>Szybko powiększające się owrzodzenie</a:t>
            </a:r>
          </a:p>
          <a:p>
            <a:pPr lvl="2"/>
            <a:r>
              <a:rPr lang="pl-PL" dirty="0" smtClean="0"/>
              <a:t>Nacieka łuki podniebienne, migdałek</a:t>
            </a:r>
          </a:p>
          <a:p>
            <a:pPr lvl="2"/>
            <a:endParaRPr lang="pl-PL" dirty="0" smtClean="0"/>
          </a:p>
          <a:p>
            <a:pPr lvl="2"/>
            <a:endParaRPr lang="pl-PL" dirty="0" smtClean="0"/>
          </a:p>
          <a:p>
            <a:pPr lvl="1"/>
            <a:endParaRPr lang="pl-PL" dirty="0" smtClean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67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Rak krtaniowej części gardła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Podstawowe czynniki ryzyka: dym tytoniowy i alkohol ! </a:t>
            </a:r>
          </a:p>
          <a:p>
            <a:r>
              <a:rPr lang="pl-PL" dirty="0" smtClean="0"/>
              <a:t>Najczęściej lokalizuje się w zachyłku gruszkowatym, rzadziej okolica </a:t>
            </a:r>
            <a:r>
              <a:rPr lang="pl-PL" dirty="0" err="1" smtClean="0"/>
              <a:t>zapierścienna</a:t>
            </a:r>
            <a:r>
              <a:rPr lang="pl-PL" dirty="0" smtClean="0"/>
              <a:t> i tylna ściana gardła</a:t>
            </a:r>
          </a:p>
          <a:p>
            <a:r>
              <a:rPr lang="pl-PL" dirty="0" smtClean="0"/>
              <a:t>Miejscowy wzrost z naciekaniem sąsiednich tkanek (krtani), przerzuty do regionalnych węzłów chłonnych</a:t>
            </a:r>
          </a:p>
          <a:p>
            <a:r>
              <a:rPr lang="pl-PL" dirty="0"/>
              <a:t>Rak krtaniowej części gardła </a:t>
            </a:r>
            <a:r>
              <a:rPr lang="pl-PL" dirty="0" smtClean="0"/>
              <a:t>jest </a:t>
            </a:r>
            <a:r>
              <a:rPr lang="pl-PL" b="1" dirty="0" smtClean="0"/>
              <a:t>najgorzej </a:t>
            </a:r>
            <a:r>
              <a:rPr lang="pl-PL" b="1" dirty="0"/>
              <a:t>rokującym</a:t>
            </a:r>
            <a:r>
              <a:rPr lang="pl-PL" dirty="0"/>
              <a:t> nowotworem narządów głowy i </a:t>
            </a:r>
            <a:r>
              <a:rPr lang="pl-PL" dirty="0" smtClean="0"/>
              <a:t>szyi !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821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Czynniki ryzyka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60848"/>
            <a:ext cx="6563072" cy="4394888"/>
          </a:xfrm>
        </p:spPr>
        <p:txBody>
          <a:bodyPr>
            <a:normAutofit/>
          </a:bodyPr>
          <a:lstStyle/>
          <a:p>
            <a:r>
              <a:rPr lang="pl-PL" dirty="0" smtClean="0"/>
              <a:t>Palenie tytoniu</a:t>
            </a:r>
          </a:p>
          <a:p>
            <a:r>
              <a:rPr lang="pl-PL" dirty="0" smtClean="0"/>
              <a:t>Nadużywanie alkoholu wysokoprocentowego</a:t>
            </a:r>
          </a:p>
          <a:p>
            <a:r>
              <a:rPr lang="pl-PL" dirty="0" smtClean="0"/>
              <a:t>Zła higiena jamy ustnej</a:t>
            </a:r>
          </a:p>
          <a:p>
            <a:r>
              <a:rPr lang="pl-PL" dirty="0" smtClean="0"/>
              <a:t>Mechaniczne drażnienie błon śluzowych (np. źle dobrane protezy)</a:t>
            </a:r>
          </a:p>
          <a:p>
            <a:r>
              <a:rPr lang="pl-PL" dirty="0" smtClean="0"/>
              <a:t>Rak nosowej części gardła – wirus EBV</a:t>
            </a:r>
          </a:p>
          <a:p>
            <a:r>
              <a:rPr lang="pl-PL" dirty="0" err="1" smtClean="0"/>
              <a:t>Brodawczakowata</a:t>
            </a:r>
            <a:r>
              <a:rPr lang="pl-PL" dirty="0" smtClean="0"/>
              <a:t> postać raka płaskonabłonkowego – wirus HPV.</a:t>
            </a:r>
            <a:endParaRPr lang="pl-PL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016896" cy="27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5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pl-PL" dirty="0" smtClean="0"/>
              <a:t>Rak </a:t>
            </a:r>
            <a:r>
              <a:rPr lang="pl-PL" dirty="0" smtClean="0"/>
              <a:t>krtani - etiopatogeneza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80728"/>
            <a:ext cx="8388424" cy="5877272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7x częściej u mężczyzn</a:t>
            </a:r>
          </a:p>
          <a:p>
            <a:r>
              <a:rPr lang="pl-PL" dirty="0" smtClean="0"/>
              <a:t>2,1% nowotworów złośliwych, najczęstszy nowotwór głowy i szyi</a:t>
            </a:r>
          </a:p>
          <a:p>
            <a:r>
              <a:rPr lang="pl-PL" dirty="0" smtClean="0"/>
              <a:t>Czynniki ryzyka: </a:t>
            </a:r>
          </a:p>
          <a:p>
            <a:pPr lvl="1"/>
            <a:r>
              <a:rPr lang="pl-PL" dirty="0" smtClean="0"/>
              <a:t>Palenie tytoniu 10x wyższe ryzyko </a:t>
            </a:r>
          </a:p>
          <a:p>
            <a:pPr lvl="2"/>
            <a:r>
              <a:rPr lang="pl-PL" dirty="0" smtClean="0"/>
              <a:t>węglowodory aromatyczne        destabilizacja struktury DNA</a:t>
            </a:r>
          </a:p>
          <a:p>
            <a:pPr lvl="2"/>
            <a:r>
              <a:rPr lang="pl-PL" dirty="0" smtClean="0"/>
              <a:t>Upośledzenie ruchu rzęskowego</a:t>
            </a:r>
          </a:p>
          <a:p>
            <a:pPr lvl="2"/>
            <a:r>
              <a:rPr lang="pl-PL" dirty="0" err="1" smtClean="0"/>
              <a:t>Hiposekrecja</a:t>
            </a:r>
            <a:r>
              <a:rPr lang="pl-PL" dirty="0" smtClean="0"/>
              <a:t> śluzu</a:t>
            </a:r>
          </a:p>
          <a:p>
            <a:pPr lvl="2"/>
            <a:r>
              <a:rPr lang="pl-PL" dirty="0" smtClean="0"/>
              <a:t>Hipoksja tkanek</a:t>
            </a:r>
          </a:p>
          <a:p>
            <a:pPr lvl="2"/>
            <a:r>
              <a:rPr lang="pl-PL" dirty="0" smtClean="0"/>
              <a:t>Destabilizacja miejscowej odporności</a:t>
            </a:r>
          </a:p>
          <a:p>
            <a:pPr lvl="1"/>
            <a:r>
              <a:rPr lang="pl-PL" dirty="0" smtClean="0"/>
              <a:t>Ekspozycja zawodowa</a:t>
            </a:r>
          </a:p>
          <a:p>
            <a:pPr lvl="2"/>
            <a:r>
              <a:rPr lang="pl-PL" dirty="0" smtClean="0"/>
              <a:t>Energetyka i gazownictwo         azbest</a:t>
            </a:r>
          </a:p>
          <a:p>
            <a:pPr lvl="2"/>
            <a:r>
              <a:rPr lang="pl-PL" dirty="0" smtClean="0"/>
              <a:t>Kontakt z kwasem siarkowym i jego oparami</a:t>
            </a:r>
          </a:p>
          <a:p>
            <a:pPr lvl="2"/>
            <a:r>
              <a:rPr lang="pl-PL" dirty="0" smtClean="0"/>
              <a:t>Ekspozycja na lotne rozpuszczalniki</a:t>
            </a:r>
          </a:p>
          <a:p>
            <a:pPr lvl="2"/>
            <a:r>
              <a:rPr lang="pl-PL" dirty="0" smtClean="0"/>
              <a:t>Praca w warunkach silnego zapylenia (przemysł meblarski, pracownicy budowlani)</a:t>
            </a:r>
          </a:p>
          <a:p>
            <a:pPr lvl="2"/>
            <a:r>
              <a:rPr lang="pl-PL" dirty="0" smtClean="0"/>
              <a:t>Narażenie na pył drzewny, węglowy</a:t>
            </a:r>
          </a:p>
          <a:p>
            <a:pPr lvl="2"/>
            <a:r>
              <a:rPr lang="pl-PL" dirty="0" smtClean="0"/>
              <a:t>Produkcja tworzyw sztucznych, przemysł gumowy</a:t>
            </a:r>
          </a:p>
          <a:p>
            <a:pPr lvl="2"/>
            <a:r>
              <a:rPr lang="pl-PL" dirty="0" smtClean="0"/>
              <a:t>Narażenie na metale ciężkie: chrom, nikiel</a:t>
            </a:r>
          </a:p>
          <a:p>
            <a:pPr lvl="1"/>
            <a:r>
              <a:rPr lang="pl-PL" dirty="0" smtClean="0"/>
              <a:t>Dieta</a:t>
            </a:r>
          </a:p>
          <a:p>
            <a:pPr lvl="2"/>
            <a:r>
              <a:rPr lang="pl-PL" dirty="0" smtClean="0"/>
              <a:t>Wzrost ryzyka przy diecie wysokobiałkowej</a:t>
            </a:r>
          </a:p>
          <a:p>
            <a:pPr lvl="2"/>
            <a:r>
              <a:rPr lang="pl-PL" dirty="0" smtClean="0"/>
              <a:t>Konserwowane produkty mięsne, wędzone ryby</a:t>
            </a:r>
          </a:p>
          <a:p>
            <a:pPr lvl="1"/>
            <a:r>
              <a:rPr lang="pl-PL" dirty="0" smtClean="0"/>
              <a:t>Alkohol</a:t>
            </a:r>
          </a:p>
          <a:p>
            <a:pPr lvl="2"/>
            <a:r>
              <a:rPr lang="pl-PL" dirty="0" smtClean="0"/>
              <a:t>Samodzielny czynnik ryzyka oraz czynnik torujący</a:t>
            </a:r>
          </a:p>
          <a:p>
            <a:pPr lvl="2"/>
            <a:r>
              <a:rPr lang="pl-PL" dirty="0" smtClean="0"/>
              <a:t>Drażnienie błony śluzowej gardła dolnego</a:t>
            </a:r>
          </a:p>
          <a:p>
            <a:pPr lvl="2"/>
            <a:r>
              <a:rPr lang="pl-PL" dirty="0" smtClean="0"/>
              <a:t>Równocześnie z dymem tytoniowym – </a:t>
            </a:r>
            <a:r>
              <a:rPr lang="pl-PL" b="1" dirty="0" smtClean="0"/>
              <a:t>ryzyko rośnie 30 x !</a:t>
            </a:r>
          </a:p>
          <a:p>
            <a:pPr lvl="2"/>
            <a:endParaRPr lang="pl-PL" dirty="0" smtClean="0"/>
          </a:p>
          <a:p>
            <a:pPr lvl="1"/>
            <a:endParaRPr lang="pl-PL" dirty="0" smtClean="0"/>
          </a:p>
          <a:p>
            <a:endParaRPr lang="pl-PL" sz="2500" dirty="0" smtClean="0"/>
          </a:p>
        </p:txBody>
      </p:sp>
      <p:sp>
        <p:nvSpPr>
          <p:cNvPr id="4" name="Strzałka w prawo 3"/>
          <p:cNvSpPr/>
          <p:nvPr/>
        </p:nvSpPr>
        <p:spPr>
          <a:xfrm>
            <a:off x="3050138" y="2132856"/>
            <a:ext cx="324036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prawo 4"/>
          <p:cNvSpPr/>
          <p:nvPr/>
        </p:nvSpPr>
        <p:spPr>
          <a:xfrm>
            <a:off x="2995419" y="3523735"/>
            <a:ext cx="324036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443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pl-PL" dirty="0" smtClean="0"/>
              <a:t>Rak krtani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24744"/>
            <a:ext cx="7588696" cy="5330992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Objawy </a:t>
            </a:r>
          </a:p>
          <a:p>
            <a:pPr lvl="1"/>
            <a:r>
              <a:rPr lang="pl-PL" dirty="0" smtClean="0"/>
              <a:t>Zależą od lokalizacji i zaawansowania choroby (</a:t>
            </a:r>
            <a:r>
              <a:rPr lang="pl-PL" dirty="0" err="1" smtClean="0"/>
              <a:t>podgłośniowe</a:t>
            </a:r>
            <a:r>
              <a:rPr lang="pl-PL" dirty="0" smtClean="0"/>
              <a:t> praktycznie bezobjawowe ! ) </a:t>
            </a:r>
          </a:p>
          <a:p>
            <a:pPr lvl="1"/>
            <a:r>
              <a:rPr lang="pl-PL" dirty="0" smtClean="0"/>
              <a:t>Wczesne: chrypka, otalgia</a:t>
            </a:r>
          </a:p>
          <a:p>
            <a:pPr lvl="1"/>
            <a:r>
              <a:rPr lang="pl-PL" dirty="0" smtClean="0"/>
              <a:t>Późne: ból szyi, poszerzenie obwodu szyi, krwioplucie, cuchnienie z ust, duszność</a:t>
            </a:r>
          </a:p>
          <a:p>
            <a:r>
              <a:rPr lang="pl-PL" dirty="0" smtClean="0"/>
              <a:t>Rozpoznanie:</a:t>
            </a:r>
          </a:p>
          <a:p>
            <a:pPr lvl="1"/>
            <a:r>
              <a:rPr lang="pl-PL" dirty="0" smtClean="0"/>
              <a:t>Badanie </a:t>
            </a:r>
            <a:r>
              <a:rPr lang="pl-PL" dirty="0" err="1" smtClean="0"/>
              <a:t>palpacyjne</a:t>
            </a:r>
            <a:r>
              <a:rPr lang="pl-PL" dirty="0" smtClean="0"/>
              <a:t> szyi – ruchomość puszki krtani, ocena węzłów chłonnych</a:t>
            </a:r>
          </a:p>
          <a:p>
            <a:pPr lvl="1"/>
            <a:r>
              <a:rPr lang="pl-PL" dirty="0" smtClean="0"/>
              <a:t>Badanie laryngologiczne – laryngoskopia pośrednia/bezpośrednia</a:t>
            </a:r>
          </a:p>
          <a:p>
            <a:pPr lvl="1"/>
            <a:r>
              <a:rPr lang="pl-PL" dirty="0" smtClean="0"/>
              <a:t>Badania dodatkowe: zdjęcia warstwowe krtani, USG szyi</a:t>
            </a:r>
            <a:endParaRPr lang="pl-PL" dirty="0"/>
          </a:p>
          <a:p>
            <a:r>
              <a:rPr lang="pl-PL" dirty="0" smtClean="0"/>
              <a:t>Przebieg </a:t>
            </a:r>
            <a:r>
              <a:rPr lang="pl-PL" dirty="0"/>
              <a:t>kliniczny raka krtani zależy głównie od umiejscowienia.</a:t>
            </a:r>
          </a:p>
          <a:p>
            <a:pPr lvl="1"/>
            <a:r>
              <a:rPr lang="pl-PL" sz="2500" dirty="0"/>
              <a:t>Raki głośni mają powolny przebieg, a przerzuty do węzłów chłonnych występują rzadko</a:t>
            </a:r>
          </a:p>
          <a:p>
            <a:pPr lvl="1"/>
            <a:r>
              <a:rPr lang="pl-PL" sz="2500" dirty="0"/>
              <a:t>Raki górnego piętra krtani cechują szybszy wzrost miejscowy i wczesne przerzuty do węzłów chłonnych</a:t>
            </a:r>
          </a:p>
          <a:p>
            <a:pPr lvl="1"/>
            <a:r>
              <a:rPr lang="pl-PL" sz="2500" dirty="0"/>
              <a:t>Raka </a:t>
            </a:r>
            <a:r>
              <a:rPr lang="pl-PL" sz="2500" dirty="0" err="1"/>
              <a:t>podgłośni</a:t>
            </a:r>
            <a:r>
              <a:rPr lang="pl-PL" sz="2500" dirty="0"/>
              <a:t> charakteryzuje umiarkowane tempo wzrostu miejscowego, a przerzuty mogą występować również w węzłach chłonnych górnego śródpiersia</a:t>
            </a:r>
            <a:endParaRPr lang="pl-PL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564904"/>
            <a:ext cx="1652011" cy="230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5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" y="620688"/>
            <a:ext cx="673836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877272"/>
            <a:ext cx="7239000" cy="578464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Rak płaskonabłonkowy krtani z naciekaniem chrząstki tarczowatej</a:t>
            </a:r>
            <a:endParaRPr lang="pl-P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25" y="620688"/>
            <a:ext cx="5922264" cy="44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25" y="489171"/>
            <a:ext cx="6290444" cy="471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81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805264"/>
            <a:ext cx="7239000" cy="650472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Nowotwór nagłośni w laryngoskopii pośredniej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58" y="476672"/>
            <a:ext cx="7009977" cy="519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2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949280"/>
            <a:ext cx="7239000" cy="506456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Nowotwór nagłośni w 2giej dobie pooperacyjnej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99870"/>
            <a:ext cx="6730529" cy="498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89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805264"/>
            <a:ext cx="7239000" cy="650472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Stan po usunięciu nagłośni – faza fonacyjna, 2 lata po operacji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74" y="476672"/>
            <a:ext cx="6961553" cy="512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0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733256"/>
            <a:ext cx="7239000" cy="722480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Guz krtaniowej powierzchni </a:t>
            </a:r>
            <a:r>
              <a:rPr lang="pl-PL" dirty="0" smtClean="0"/>
              <a:t>nagłośni </a:t>
            </a:r>
            <a:r>
              <a:rPr lang="pl-PL" dirty="0"/>
              <a:t>z zajęciem przedsionka krtani (obraz w </a:t>
            </a:r>
            <a:r>
              <a:rPr lang="pl-PL" dirty="0" smtClean="0"/>
              <a:t>laryngoskopii pośredniej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0" y="476672"/>
            <a:ext cx="6877719" cy="507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53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949278"/>
            <a:ext cx="7239000" cy="506457"/>
          </a:xfrm>
        </p:spPr>
        <p:txBody>
          <a:bodyPr>
            <a:normAutofit fontScale="62500" lnSpcReduction="20000"/>
          </a:bodyPr>
          <a:lstStyle/>
          <a:p>
            <a:r>
              <a:rPr lang="pl-PL" dirty="0" err="1"/>
              <a:t>Egzofityczny</a:t>
            </a:r>
            <a:r>
              <a:rPr lang="pl-PL" dirty="0"/>
              <a:t> rak płaskonabłonkowy lewego fałdu głosowego i spoidła przedniego</a:t>
            </a:r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4158"/>
            <a:ext cx="6975356" cy="556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0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pl-PL" dirty="0" smtClean="0"/>
              <a:t>Rak krtani - leczenie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68760"/>
            <a:ext cx="7516688" cy="5186976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Chirurgia</a:t>
            </a:r>
          </a:p>
          <a:p>
            <a:pPr lvl="1"/>
            <a:r>
              <a:rPr lang="pl-PL" dirty="0" smtClean="0"/>
              <a:t>Tin situ/T1/T2 </a:t>
            </a:r>
          </a:p>
          <a:p>
            <a:pPr lvl="2"/>
            <a:r>
              <a:rPr lang="pl-PL" dirty="0" smtClean="0"/>
              <a:t>Mikrochirurgiczna dekortykacja fałdu głosowego (czyli usunięcie błony śluzowej fałdu)</a:t>
            </a:r>
          </a:p>
          <a:p>
            <a:pPr lvl="2"/>
            <a:r>
              <a:rPr lang="pl-PL" dirty="0" err="1" smtClean="0"/>
              <a:t>Chordektomia</a:t>
            </a:r>
            <a:r>
              <a:rPr lang="pl-PL" dirty="0" smtClean="0"/>
              <a:t> laserowa (czyli usunięcie fałdu głosowego) </a:t>
            </a:r>
          </a:p>
          <a:p>
            <a:pPr lvl="1"/>
            <a:r>
              <a:rPr lang="pl-PL" dirty="0" smtClean="0"/>
              <a:t>T 2 </a:t>
            </a:r>
          </a:p>
          <a:p>
            <a:pPr lvl="2"/>
            <a:r>
              <a:rPr lang="pl-PL" dirty="0" smtClean="0"/>
              <a:t>Laryngektomia pionowa frontalno-lateralna</a:t>
            </a:r>
          </a:p>
          <a:p>
            <a:pPr lvl="2"/>
            <a:r>
              <a:rPr lang="pl-PL" dirty="0" smtClean="0"/>
              <a:t>Laryngektomia czołowo-przednia</a:t>
            </a:r>
          </a:p>
          <a:p>
            <a:pPr lvl="1"/>
            <a:r>
              <a:rPr lang="pl-PL" dirty="0" smtClean="0"/>
              <a:t>T3 / T4</a:t>
            </a:r>
          </a:p>
          <a:p>
            <a:pPr lvl="2"/>
            <a:r>
              <a:rPr lang="pl-PL" dirty="0" smtClean="0"/>
              <a:t>Laryngektomie </a:t>
            </a:r>
            <a:r>
              <a:rPr lang="pl-PL" dirty="0" err="1" smtClean="0"/>
              <a:t>nadgłośniowe</a:t>
            </a:r>
            <a:r>
              <a:rPr lang="pl-PL" dirty="0" smtClean="0"/>
              <a:t> i </a:t>
            </a:r>
            <a:r>
              <a:rPr lang="pl-PL" dirty="0" err="1" smtClean="0"/>
              <a:t>nadpierścieniowe</a:t>
            </a:r>
            <a:r>
              <a:rPr lang="pl-PL" dirty="0" smtClean="0"/>
              <a:t> z równoczesną rekonstrukcją krtani</a:t>
            </a:r>
          </a:p>
          <a:p>
            <a:pPr lvl="2"/>
            <a:r>
              <a:rPr lang="pl-PL" dirty="0" smtClean="0"/>
              <a:t>Laryngektomia całkowita</a:t>
            </a:r>
          </a:p>
          <a:p>
            <a:pPr lvl="3"/>
            <a:r>
              <a:rPr lang="pl-PL" dirty="0" smtClean="0"/>
              <a:t>Najczęstsza, ale najbardziej okaleczająca</a:t>
            </a:r>
          </a:p>
          <a:p>
            <a:pPr lvl="3"/>
            <a:r>
              <a:rPr lang="pl-PL" dirty="0" smtClean="0"/>
              <a:t>Trwała tracheostomia</a:t>
            </a:r>
          </a:p>
          <a:p>
            <a:pPr lvl="3"/>
            <a:r>
              <a:rPr lang="pl-PL" dirty="0" smtClean="0"/>
              <a:t>Mowa przełykowa, </a:t>
            </a:r>
            <a:r>
              <a:rPr lang="pl-PL" dirty="0" err="1" smtClean="0"/>
              <a:t>pseudoszept</a:t>
            </a:r>
            <a:endParaRPr lang="pl-PL" dirty="0" smtClean="0"/>
          </a:p>
          <a:p>
            <a:pPr lvl="3"/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614" y="188640"/>
            <a:ext cx="2212479" cy="245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32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Patomorfologia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Większość stanowią raki płaskonabłonkowe wywodzące się z nabłonka wielowarstwowego płaskiego nierogowaciejącego - </a:t>
            </a:r>
            <a:r>
              <a:rPr lang="en-US" dirty="0"/>
              <a:t>HNSC, </a:t>
            </a:r>
            <a:r>
              <a:rPr lang="en-US" i="1" dirty="0"/>
              <a:t>head and neck squamous cell </a:t>
            </a:r>
            <a:r>
              <a:rPr lang="en-US" i="1" dirty="0" err="1" smtClean="0"/>
              <a:t>carci</a:t>
            </a:r>
            <a:r>
              <a:rPr lang="pl-PL" i="1" dirty="0" smtClean="0"/>
              <a:t>noma</a:t>
            </a:r>
            <a:r>
              <a:rPr lang="pl-PL" dirty="0" smtClean="0"/>
              <a:t> </a:t>
            </a:r>
          </a:p>
          <a:p>
            <a:r>
              <a:rPr lang="pl-PL" dirty="0"/>
              <a:t>W regionie głowy i szyi występują także raki gruczołowe wywodzące się z nabłonka </a:t>
            </a:r>
            <a:r>
              <a:rPr lang="pl-PL" dirty="0" smtClean="0"/>
              <a:t>gruczołowego </a:t>
            </a:r>
            <a:r>
              <a:rPr lang="pl-PL" dirty="0"/>
              <a:t>ślinianek. </a:t>
            </a:r>
            <a:endParaRPr lang="pl-PL" dirty="0" smtClean="0"/>
          </a:p>
          <a:p>
            <a:r>
              <a:rPr lang="pl-PL" dirty="0" smtClean="0"/>
              <a:t>Sporadycznie </a:t>
            </a:r>
            <a:r>
              <a:rPr lang="pl-PL" dirty="0"/>
              <a:t>w regionie głowy i szyi występują raki drobnokomórkowe pochodzenia </a:t>
            </a:r>
            <a:r>
              <a:rPr lang="pl-PL" dirty="0" smtClean="0"/>
              <a:t>neuroendokrynnego</a:t>
            </a:r>
            <a:r>
              <a:rPr lang="pl-PL" dirty="0"/>
              <a:t>, a także raki skóry typu Merkela.</a:t>
            </a:r>
          </a:p>
        </p:txBody>
      </p:sp>
    </p:spTree>
    <p:extLst>
      <p:ext uri="{BB962C8B-B14F-4D97-AF65-F5344CB8AC3E}">
        <p14:creationId xmlns:p14="http://schemas.microsoft.com/office/powerpoint/2010/main" val="33467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5445224"/>
            <a:ext cx="8496944" cy="1412775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Rozległość </a:t>
            </a:r>
            <a:r>
              <a:rPr lang="pl-PL" dirty="0"/>
              <a:t>zabiegów operacyjnych raka krtani w laryngektomiach </a:t>
            </a:r>
            <a:r>
              <a:rPr lang="pl-PL" dirty="0" smtClean="0"/>
              <a:t>częściowych </a:t>
            </a:r>
            <a:r>
              <a:rPr lang="pl-PL" dirty="0"/>
              <a:t>z rekonstrukcją</a:t>
            </a:r>
          </a:p>
          <a:p>
            <a:pPr marL="0" indent="0">
              <a:buNone/>
            </a:pPr>
            <a:r>
              <a:rPr lang="pl-PL" dirty="0"/>
              <a:t>A – laryngektomia </a:t>
            </a:r>
            <a:r>
              <a:rPr lang="pl-PL" dirty="0" err="1" smtClean="0"/>
              <a:t>nadgłośniowa</a:t>
            </a:r>
            <a:r>
              <a:rPr lang="pl-PL" dirty="0"/>
              <a:t>, B – laryngektomia </a:t>
            </a:r>
            <a:r>
              <a:rPr lang="pl-PL" dirty="0" err="1" smtClean="0"/>
              <a:t>przezgłośniowa</a:t>
            </a:r>
            <a:r>
              <a:rPr lang="pl-PL" dirty="0" smtClean="0"/>
              <a:t> </a:t>
            </a:r>
            <a:r>
              <a:rPr lang="pl-PL" dirty="0"/>
              <a:t>metodą </a:t>
            </a:r>
            <a:r>
              <a:rPr lang="pl-PL" dirty="0" err="1"/>
              <a:t>Calearo</a:t>
            </a:r>
            <a:r>
              <a:rPr lang="pl-PL" dirty="0"/>
              <a:t>, C – laryngektomia </a:t>
            </a:r>
            <a:r>
              <a:rPr lang="pl-PL" dirty="0" err="1" smtClean="0"/>
              <a:t>przezgłośniowa</a:t>
            </a:r>
            <a:r>
              <a:rPr lang="pl-PL" dirty="0" smtClean="0"/>
              <a:t> </a:t>
            </a:r>
            <a:r>
              <a:rPr lang="pl-PL" dirty="0"/>
              <a:t>metodą </a:t>
            </a:r>
            <a:r>
              <a:rPr lang="pl-PL" dirty="0" err="1"/>
              <a:t>Sedlacek</a:t>
            </a:r>
            <a:r>
              <a:rPr lang="pl-PL" dirty="0"/>
              <a:t>, D – laryngektomia </a:t>
            </a:r>
            <a:r>
              <a:rPr lang="pl-PL" dirty="0" err="1" smtClean="0"/>
              <a:t>nadpierścieniowaz</a:t>
            </a:r>
            <a:r>
              <a:rPr lang="pl-PL" dirty="0" smtClean="0"/>
              <a:t> </a:t>
            </a:r>
            <a:r>
              <a:rPr lang="pl-PL" dirty="0"/>
              <a:t>CHEP, E – laryngektomia </a:t>
            </a:r>
            <a:r>
              <a:rPr lang="pl-PL" dirty="0" err="1" smtClean="0"/>
              <a:t>nadpierścieniowa</a:t>
            </a:r>
            <a:r>
              <a:rPr lang="pl-PL" dirty="0" smtClean="0"/>
              <a:t> </a:t>
            </a:r>
            <a:r>
              <a:rPr lang="pl-PL" dirty="0"/>
              <a:t>z CHP</a:t>
            </a:r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128792" cy="522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4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805264"/>
            <a:ext cx="7239000" cy="650472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Stan po </a:t>
            </a:r>
            <a:r>
              <a:rPr lang="pl-PL" dirty="0" err="1" smtClean="0"/>
              <a:t>chordektomii</a:t>
            </a:r>
            <a:r>
              <a:rPr lang="pl-PL" dirty="0" smtClean="0"/>
              <a:t> całkowitej tylnej prawostronnej</a:t>
            </a: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5" y="332656"/>
            <a:ext cx="6928699" cy="511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05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115212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Rak jamy nosowej i zatok obocznych nosa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40768"/>
            <a:ext cx="7920880" cy="5517232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Czynniki ryzyka: </a:t>
            </a:r>
          </a:p>
          <a:p>
            <a:pPr lvl="1"/>
            <a:r>
              <a:rPr lang="pl-PL" dirty="0" smtClean="0"/>
              <a:t>ekspozycja </a:t>
            </a:r>
            <a:r>
              <a:rPr lang="pl-PL" dirty="0"/>
              <a:t>na pył drzewny, </a:t>
            </a:r>
            <a:endParaRPr lang="pl-PL" dirty="0" smtClean="0"/>
          </a:p>
          <a:p>
            <a:pPr lvl="1"/>
            <a:r>
              <a:rPr lang="pl-PL" dirty="0" smtClean="0"/>
              <a:t>kontakt </a:t>
            </a:r>
            <a:r>
              <a:rPr lang="pl-PL" dirty="0"/>
              <a:t>z parami aluminium i niklu, </a:t>
            </a:r>
            <a:endParaRPr lang="pl-PL" dirty="0" smtClean="0"/>
          </a:p>
          <a:p>
            <a:pPr lvl="1"/>
            <a:r>
              <a:rPr lang="pl-PL" dirty="0" smtClean="0"/>
              <a:t>Praca w </a:t>
            </a:r>
            <a:r>
              <a:rPr lang="pl-PL" dirty="0"/>
              <a:t>przemyśle garbarskim, tekstylnym, przy konserwacji żywności, </a:t>
            </a:r>
            <a:endParaRPr lang="pl-PL" dirty="0" smtClean="0"/>
          </a:p>
          <a:p>
            <a:pPr lvl="1"/>
            <a:r>
              <a:rPr lang="pl-PL" dirty="0" smtClean="0"/>
              <a:t>kontakt </a:t>
            </a:r>
            <a:r>
              <a:rPr lang="pl-PL" dirty="0"/>
              <a:t>ze środkami </a:t>
            </a:r>
            <a:r>
              <a:rPr lang="pl-PL" dirty="0" smtClean="0"/>
              <a:t>ochrony roślin</a:t>
            </a:r>
          </a:p>
          <a:p>
            <a:pPr lvl="1"/>
            <a:r>
              <a:rPr lang="pl-PL" dirty="0" smtClean="0"/>
              <a:t>Zakażenie wirusem HPV</a:t>
            </a:r>
            <a:endParaRPr lang="pl-PL" dirty="0"/>
          </a:p>
          <a:p>
            <a:r>
              <a:rPr lang="pl-PL" dirty="0" smtClean="0"/>
              <a:t>Ryzyko transformacji brodawczaków odwróconych</a:t>
            </a:r>
          </a:p>
          <a:p>
            <a:r>
              <a:rPr lang="pl-PL" dirty="0" smtClean="0"/>
              <a:t>Większość to raki płaskonabłonkowe, ale do 30% stanowią gruczolakoraki oraz sporadycznie mięsaki kości, tkanek miękkich, </a:t>
            </a:r>
            <a:r>
              <a:rPr lang="pl-PL" dirty="0" err="1" smtClean="0"/>
              <a:t>chłoniaki</a:t>
            </a:r>
            <a:r>
              <a:rPr lang="pl-PL" dirty="0" smtClean="0"/>
              <a:t>, czerniaki oraz </a:t>
            </a:r>
            <a:r>
              <a:rPr lang="pl-PL" b="1" dirty="0" smtClean="0"/>
              <a:t>nerwiak węchowy</a:t>
            </a:r>
          </a:p>
          <a:p>
            <a:r>
              <a:rPr lang="pl-PL" dirty="0" smtClean="0"/>
              <a:t>Wzrost miejscowy i naciekanie: </a:t>
            </a:r>
            <a:r>
              <a:rPr lang="pl-PL" dirty="0" smtClean="0"/>
              <a:t>oczodołu, jamy </a:t>
            </a:r>
            <a:r>
              <a:rPr lang="pl-PL" dirty="0"/>
              <a:t>nosa, </a:t>
            </a:r>
            <a:r>
              <a:rPr lang="pl-PL" dirty="0" smtClean="0"/>
              <a:t>dołu </a:t>
            </a:r>
            <a:r>
              <a:rPr lang="pl-PL" dirty="0"/>
              <a:t>skrzydłowo−</a:t>
            </a:r>
            <a:r>
              <a:rPr lang="pl-PL" dirty="0" smtClean="0"/>
              <a:t>podniebiennego, podstawy </a:t>
            </a:r>
            <a:r>
              <a:rPr lang="pl-PL" dirty="0"/>
              <a:t>czaszki i </a:t>
            </a:r>
            <a:r>
              <a:rPr lang="pl-PL" dirty="0" smtClean="0"/>
              <a:t>dołu podskroniowego.</a:t>
            </a:r>
          </a:p>
          <a:p>
            <a:r>
              <a:rPr lang="pl-PL" dirty="0" smtClean="0"/>
              <a:t>Rzadko przerzuty do węzłów (&lt;30%)</a:t>
            </a:r>
          </a:p>
          <a:p>
            <a:r>
              <a:rPr lang="pl-PL" dirty="0" smtClean="0"/>
              <a:t>Późno daje objawy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3896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Bonus: rak gruczołów ślinowych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12776"/>
            <a:ext cx="8172400" cy="5445224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Wyjątkowo : równa częstość zachorowań wśród kobiet i mężczyzn</a:t>
            </a:r>
          </a:p>
          <a:p>
            <a:r>
              <a:rPr lang="pl-PL" dirty="0" smtClean="0"/>
              <a:t>Najczęściej ślinianka przyuszna &gt; podżuchwowa &gt; drobne gruczoły ślinowe</a:t>
            </a:r>
          </a:p>
          <a:p>
            <a:r>
              <a:rPr lang="pl-PL" dirty="0" smtClean="0"/>
              <a:t>Różna budowa histopatologiczna</a:t>
            </a:r>
          </a:p>
          <a:p>
            <a:pPr lvl="2"/>
            <a:r>
              <a:rPr lang="pl-PL" sz="2200" dirty="0"/>
              <a:t>rak śluzowo−naskórkowy o niskim stopniu złośliwości </a:t>
            </a:r>
          </a:p>
          <a:p>
            <a:pPr lvl="2"/>
            <a:r>
              <a:rPr lang="pl-PL" sz="2200" dirty="0" smtClean="0"/>
              <a:t>rak </a:t>
            </a:r>
            <a:r>
              <a:rPr lang="pl-PL" sz="2200" dirty="0" err="1"/>
              <a:t>zrazikowokomórkowy</a:t>
            </a:r>
            <a:r>
              <a:rPr lang="pl-PL" sz="2200" dirty="0"/>
              <a:t> </a:t>
            </a:r>
            <a:endParaRPr lang="pl-PL" sz="2200" dirty="0" smtClean="0"/>
          </a:p>
          <a:p>
            <a:pPr lvl="2"/>
            <a:r>
              <a:rPr lang="pl-PL" sz="2200" dirty="0" smtClean="0"/>
              <a:t>gruczolakorak </a:t>
            </a:r>
            <a:r>
              <a:rPr lang="pl-PL" sz="2200" dirty="0"/>
              <a:t>o niskim stopniu </a:t>
            </a:r>
            <a:r>
              <a:rPr lang="pl-PL" sz="2200" dirty="0" smtClean="0"/>
              <a:t>złośliwości</a:t>
            </a:r>
            <a:endParaRPr lang="pl-PL" sz="2200" dirty="0"/>
          </a:p>
          <a:p>
            <a:pPr lvl="2"/>
            <a:r>
              <a:rPr lang="pl-PL" sz="2200" dirty="0" smtClean="0"/>
              <a:t>rak </a:t>
            </a:r>
            <a:r>
              <a:rPr lang="pl-PL" sz="2200" dirty="0"/>
              <a:t>nabłonkowo−</a:t>
            </a:r>
            <a:r>
              <a:rPr lang="pl-PL" sz="2200" dirty="0" err="1"/>
              <a:t>mioepitelialny</a:t>
            </a:r>
            <a:r>
              <a:rPr lang="pl-PL" sz="2200" dirty="0"/>
              <a:t> </a:t>
            </a:r>
            <a:endParaRPr lang="pl-PL" sz="2200" dirty="0" smtClean="0"/>
          </a:p>
          <a:p>
            <a:pPr lvl="2"/>
            <a:r>
              <a:rPr lang="pl-PL" sz="2200" dirty="0" smtClean="0"/>
              <a:t>gruczolakorak </a:t>
            </a:r>
            <a:r>
              <a:rPr lang="pl-PL" sz="2200" dirty="0" err="1"/>
              <a:t>podstawnokomórkowy</a:t>
            </a:r>
            <a:r>
              <a:rPr lang="pl-PL" sz="2200" dirty="0"/>
              <a:t> </a:t>
            </a:r>
            <a:endParaRPr lang="pl-PL" sz="2200" dirty="0" smtClean="0"/>
          </a:p>
          <a:p>
            <a:pPr lvl="2"/>
            <a:r>
              <a:rPr lang="pl-PL" sz="2200" dirty="0" smtClean="0"/>
              <a:t>rak </a:t>
            </a:r>
            <a:r>
              <a:rPr lang="pl-PL" sz="2200" dirty="0"/>
              <a:t>śluzowo−naskórkowy o wysokim stopniu </a:t>
            </a:r>
            <a:r>
              <a:rPr lang="pl-PL" sz="2200" dirty="0" smtClean="0"/>
              <a:t>złośliwości</a:t>
            </a:r>
          </a:p>
          <a:p>
            <a:pPr lvl="2"/>
            <a:r>
              <a:rPr lang="pl-PL" sz="2200" dirty="0"/>
              <a:t>r</a:t>
            </a:r>
            <a:r>
              <a:rPr lang="pl-PL" sz="2200" dirty="0" smtClean="0"/>
              <a:t>ak </a:t>
            </a:r>
            <a:r>
              <a:rPr lang="pl-PL" sz="2200" dirty="0"/>
              <a:t>gruczołowo−</a:t>
            </a:r>
            <a:r>
              <a:rPr lang="pl-PL" sz="2200" dirty="0" smtClean="0"/>
              <a:t>torbielowaty</a:t>
            </a:r>
            <a:endParaRPr lang="pl-PL" sz="2200" dirty="0"/>
          </a:p>
          <a:p>
            <a:pPr lvl="2"/>
            <a:r>
              <a:rPr lang="pl-PL" sz="2200" dirty="0" smtClean="0"/>
              <a:t>gruczolakorak </a:t>
            </a:r>
            <a:r>
              <a:rPr lang="pl-PL" sz="2200" dirty="0"/>
              <a:t>o wysokim stopniu złośliwości </a:t>
            </a:r>
            <a:endParaRPr lang="pl-PL" sz="2200" dirty="0" smtClean="0"/>
          </a:p>
          <a:p>
            <a:pPr lvl="2"/>
            <a:r>
              <a:rPr lang="pl-PL" sz="2200" dirty="0" smtClean="0"/>
              <a:t>rak </a:t>
            </a:r>
            <a:r>
              <a:rPr lang="pl-PL" sz="2200" dirty="0"/>
              <a:t>przewodów ślinowych </a:t>
            </a:r>
            <a:endParaRPr lang="pl-PL" sz="2200" dirty="0" smtClean="0"/>
          </a:p>
          <a:p>
            <a:pPr lvl="2"/>
            <a:r>
              <a:rPr lang="pl-PL" sz="2200" dirty="0" smtClean="0"/>
              <a:t>rak </a:t>
            </a:r>
            <a:r>
              <a:rPr lang="pl-PL" sz="2200" dirty="0"/>
              <a:t>w gruczolaku </a:t>
            </a:r>
            <a:r>
              <a:rPr lang="pl-PL" sz="2200" dirty="0" smtClean="0"/>
              <a:t>wielopostaciowym</a:t>
            </a:r>
            <a:endParaRPr lang="pl-PL" sz="2200" dirty="0"/>
          </a:p>
          <a:p>
            <a:pPr lvl="2"/>
            <a:r>
              <a:rPr lang="pl-PL" sz="2200" dirty="0" smtClean="0"/>
              <a:t>rak </a:t>
            </a:r>
            <a:r>
              <a:rPr lang="pl-PL" sz="2200" dirty="0"/>
              <a:t>płaskonabłonkowy </a:t>
            </a:r>
            <a:endParaRPr lang="pl-PL" sz="2200" dirty="0" smtClean="0"/>
          </a:p>
          <a:p>
            <a:pPr lvl="2"/>
            <a:r>
              <a:rPr lang="pl-PL" sz="2200" dirty="0" smtClean="0"/>
              <a:t>rak niezróżnicowany</a:t>
            </a:r>
          </a:p>
          <a:p>
            <a:r>
              <a:rPr lang="pl-PL" dirty="0" smtClean="0"/>
              <a:t>Raki o niskim stopniu złośliwości cechują się powolnym wzrostem miejscowym, raki o wysokim stopniu – szybkim wzrostem miejscowym, częstszymi przerzutami (10-20%) oraz częstą wznową miejscową.</a:t>
            </a:r>
            <a:endParaRPr lang="pl-PL" dirty="0"/>
          </a:p>
        </p:txBody>
      </p:sp>
      <p:sp>
        <p:nvSpPr>
          <p:cNvPr id="4" name="Nawias klamrowy zamykający 3"/>
          <p:cNvSpPr/>
          <p:nvPr/>
        </p:nvSpPr>
        <p:spPr>
          <a:xfrm>
            <a:off x="6216352" y="2577523"/>
            <a:ext cx="288032" cy="122413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6528823" y="286642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Niski stopień złośliwości</a:t>
            </a:r>
            <a:endParaRPr lang="pl-PL" dirty="0"/>
          </a:p>
        </p:txBody>
      </p:sp>
      <p:sp>
        <p:nvSpPr>
          <p:cNvPr id="7" name="Nawias klamrowy zamykający 6"/>
          <p:cNvSpPr/>
          <p:nvPr/>
        </p:nvSpPr>
        <p:spPr>
          <a:xfrm>
            <a:off x="6236568" y="3861048"/>
            <a:ext cx="288032" cy="183465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6524600" y="4455211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Wysoki stopień złośliwości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323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805264"/>
            <a:ext cx="7239000" cy="650472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Rak </a:t>
            </a:r>
            <a:r>
              <a:rPr lang="pl-PL" dirty="0" err="1" smtClean="0"/>
              <a:t>jasnokomórkowy</a:t>
            </a:r>
            <a:r>
              <a:rPr lang="pl-PL" dirty="0" smtClean="0"/>
              <a:t> ślinianki przyusznej – nietypowa manifestacja </a:t>
            </a:r>
            <a:endParaRPr lang="pl-PL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2" t="29830" r="48296" b="25283"/>
          <a:stretch/>
        </p:blipFill>
        <p:spPr bwMode="auto">
          <a:xfrm>
            <a:off x="387926" y="836712"/>
            <a:ext cx="5904209" cy="440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2924944"/>
            <a:ext cx="7272808" cy="1143000"/>
          </a:xfrm>
        </p:spPr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48264" y="3861048"/>
            <a:ext cx="7239000" cy="4846320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94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Stany przedrakowe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Krtani: </a:t>
            </a:r>
          </a:p>
          <a:p>
            <a:pPr lvl="1"/>
            <a:r>
              <a:rPr lang="pl-PL" dirty="0" smtClean="0"/>
              <a:t>leukoplakia</a:t>
            </a:r>
          </a:p>
          <a:p>
            <a:pPr lvl="1"/>
            <a:r>
              <a:rPr lang="pl-PL" dirty="0" smtClean="0"/>
              <a:t>Modzelowatość </a:t>
            </a:r>
            <a:r>
              <a:rPr lang="pl-PL" i="1" dirty="0" smtClean="0"/>
              <a:t>(pachydermia)</a:t>
            </a:r>
            <a:endParaRPr lang="pl-PL" dirty="0" smtClean="0"/>
          </a:p>
          <a:p>
            <a:pPr lvl="1"/>
            <a:r>
              <a:rPr lang="pl-PL" dirty="0" smtClean="0"/>
              <a:t>Rogowacenie (</a:t>
            </a:r>
            <a:r>
              <a:rPr lang="pl-PL" i="1" dirty="0" err="1" smtClean="0"/>
              <a:t>keratosis</a:t>
            </a:r>
            <a:r>
              <a:rPr lang="pl-PL" i="1" dirty="0" smtClean="0"/>
              <a:t>)</a:t>
            </a:r>
            <a:endParaRPr lang="pl-PL" dirty="0" smtClean="0"/>
          </a:p>
          <a:p>
            <a:pPr lvl="1"/>
            <a:r>
              <a:rPr lang="pl-PL" dirty="0" smtClean="0"/>
              <a:t>nadmierne rogowacenie (</a:t>
            </a:r>
            <a:r>
              <a:rPr lang="pl-PL" i="1" dirty="0" err="1" smtClean="0"/>
              <a:t>hyperkeratosis</a:t>
            </a:r>
            <a:r>
              <a:rPr lang="pl-PL" i="1" dirty="0" smtClean="0"/>
              <a:t>)</a:t>
            </a:r>
            <a:endParaRPr lang="pl-PL" dirty="0" smtClean="0"/>
          </a:p>
          <a:p>
            <a:r>
              <a:rPr lang="pl-PL" dirty="0" smtClean="0"/>
              <a:t> Jamy ustnej:</a:t>
            </a:r>
          </a:p>
          <a:p>
            <a:pPr lvl="1"/>
            <a:r>
              <a:rPr lang="pl-PL" dirty="0" smtClean="0"/>
              <a:t>Leukoplakia</a:t>
            </a:r>
          </a:p>
          <a:p>
            <a:pPr lvl="2"/>
            <a:r>
              <a:rPr lang="pl-PL" dirty="0" smtClean="0"/>
              <a:t>Rozrost nabłonka wielowarstwowego płaskiego, który ulega rogowaceniu</a:t>
            </a:r>
          </a:p>
          <a:p>
            <a:pPr lvl="2"/>
            <a:r>
              <a:rPr lang="pl-PL" dirty="0" smtClean="0"/>
              <a:t>5-10% </a:t>
            </a:r>
            <a:r>
              <a:rPr lang="pl-PL" dirty="0" err="1" smtClean="0"/>
              <a:t>złośliwieje</a:t>
            </a:r>
            <a:endParaRPr lang="pl-PL" dirty="0" smtClean="0"/>
          </a:p>
          <a:p>
            <a:pPr lvl="1"/>
            <a:r>
              <a:rPr lang="pl-PL" dirty="0" err="1" smtClean="0"/>
              <a:t>Erytroplakia</a:t>
            </a:r>
            <a:endParaRPr lang="pl-PL" dirty="0" smtClean="0"/>
          </a:p>
          <a:p>
            <a:pPr lvl="2"/>
            <a:r>
              <a:rPr lang="pl-PL" dirty="0" smtClean="0"/>
              <a:t>Zanik i ścieńczenie błony śluzowej w nabłonku wielowarstwowym płaskim</a:t>
            </a:r>
          </a:p>
          <a:p>
            <a:pPr lvl="2"/>
            <a:r>
              <a:rPr lang="pl-PL" dirty="0" smtClean="0"/>
              <a:t>Występują cechy dysplazji dużego stopnia</a:t>
            </a:r>
          </a:p>
          <a:p>
            <a:pPr lvl="2"/>
            <a:r>
              <a:rPr lang="pl-PL" dirty="0" smtClean="0"/>
              <a:t>W 40% </a:t>
            </a:r>
            <a:r>
              <a:rPr lang="pl-PL" dirty="0" err="1" smtClean="0"/>
              <a:t>złośliwieje</a:t>
            </a:r>
            <a:endParaRPr lang="pl-PL" dirty="0" smtClean="0"/>
          </a:p>
          <a:p>
            <a:pPr lvl="1"/>
            <a:r>
              <a:rPr lang="pl-PL" dirty="0" err="1" smtClean="0"/>
              <a:t>Lichen</a:t>
            </a:r>
            <a:r>
              <a:rPr lang="pl-PL" dirty="0" smtClean="0"/>
              <a:t> </a:t>
            </a:r>
            <a:r>
              <a:rPr lang="pl-PL" dirty="0" err="1" smtClean="0"/>
              <a:t>planus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38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877272"/>
            <a:ext cx="7239000" cy="578464"/>
          </a:xfrm>
        </p:spPr>
        <p:txBody>
          <a:bodyPr/>
          <a:lstStyle/>
          <a:p>
            <a:r>
              <a:rPr lang="pl-PL" dirty="0" smtClean="0"/>
              <a:t>Leukoplakia</a:t>
            </a:r>
            <a:endParaRPr lang="pl-P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454193"/>
            <a:ext cx="6156722" cy="529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8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021288"/>
            <a:ext cx="7239000" cy="434448"/>
          </a:xfrm>
        </p:spPr>
        <p:txBody>
          <a:bodyPr>
            <a:normAutofit fontScale="92500" lnSpcReduction="10000"/>
          </a:bodyPr>
          <a:lstStyle/>
          <a:p>
            <a:r>
              <a:rPr lang="pl-PL" dirty="0" err="1" smtClean="0"/>
              <a:t>erytroplakia</a:t>
            </a:r>
            <a:endParaRPr lang="pl-PL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6782382" cy="450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9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877272"/>
            <a:ext cx="7239000" cy="578464"/>
          </a:xfrm>
        </p:spPr>
        <p:txBody>
          <a:bodyPr/>
          <a:lstStyle/>
          <a:p>
            <a:r>
              <a:rPr lang="pl-PL" dirty="0" err="1" smtClean="0"/>
              <a:t>Lichen</a:t>
            </a:r>
            <a:r>
              <a:rPr lang="pl-PL" dirty="0" smtClean="0"/>
              <a:t> </a:t>
            </a:r>
            <a:r>
              <a:rPr lang="pl-PL" dirty="0" err="1" smtClean="0"/>
              <a:t>planus</a:t>
            </a:r>
            <a:endParaRPr lang="pl-P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56692"/>
            <a:ext cx="6840760" cy="478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7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Ocena stopnia zaawansowania klinicznego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Badanie przedmiotowe </a:t>
            </a:r>
            <a:r>
              <a:rPr lang="pl-PL" dirty="0"/>
              <a:t>ogólne </a:t>
            </a:r>
            <a:r>
              <a:rPr lang="pl-PL" dirty="0" smtClean="0"/>
              <a:t>i </a:t>
            </a:r>
            <a:r>
              <a:rPr lang="pl-PL" dirty="0" smtClean="0"/>
              <a:t>laryngologiczne</a:t>
            </a:r>
          </a:p>
          <a:p>
            <a:r>
              <a:rPr lang="pl-PL" dirty="0" smtClean="0"/>
              <a:t>Biopsja</a:t>
            </a:r>
            <a:endParaRPr lang="pl-PL" dirty="0" smtClean="0"/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pl-PL" sz="2600" dirty="0" smtClean="0">
                <a:solidFill>
                  <a:schemeClr val="tx1"/>
                </a:solidFill>
              </a:rPr>
              <a:t>Diagno</a:t>
            </a:r>
            <a:r>
              <a:rPr lang="pl-PL" sz="2600" dirty="0">
                <a:solidFill>
                  <a:schemeClr val="tx1"/>
                </a:solidFill>
              </a:rPr>
              <a:t>s</a:t>
            </a:r>
            <a:r>
              <a:rPr lang="pl-PL" sz="2600" dirty="0" smtClean="0">
                <a:solidFill>
                  <a:schemeClr val="tx1"/>
                </a:solidFill>
              </a:rPr>
              <a:t>tyka </a:t>
            </a:r>
            <a:r>
              <a:rPr lang="pl-PL" sz="2600" dirty="0" smtClean="0">
                <a:solidFill>
                  <a:schemeClr val="tx1"/>
                </a:solidFill>
              </a:rPr>
              <a:t>obrazowa </a:t>
            </a:r>
            <a:r>
              <a:rPr lang="pl-PL" sz="2600" dirty="0">
                <a:solidFill>
                  <a:schemeClr val="tx1"/>
                </a:solidFill>
              </a:rPr>
              <a:t>– niezbędna w  guzach głębiej położonych oraz zaawansowaniu </a:t>
            </a:r>
            <a:r>
              <a:rPr lang="pl-PL" sz="2600" dirty="0" smtClean="0">
                <a:solidFill>
                  <a:schemeClr val="tx1"/>
                </a:solidFill>
              </a:rPr>
              <a:t>T3–4</a:t>
            </a:r>
            <a:endParaRPr lang="pl-PL" sz="2600" dirty="0" smtClean="0">
              <a:solidFill>
                <a:schemeClr val="tx1"/>
              </a:solidFill>
            </a:endParaRPr>
          </a:p>
          <a:p>
            <a:pPr lvl="1"/>
            <a:r>
              <a:rPr lang="pl-PL" dirty="0" smtClean="0"/>
              <a:t>KT </a:t>
            </a:r>
          </a:p>
          <a:p>
            <a:pPr lvl="1"/>
            <a:r>
              <a:rPr lang="pl-PL" dirty="0" smtClean="0"/>
              <a:t>MR</a:t>
            </a:r>
          </a:p>
          <a:p>
            <a:pPr lvl="1"/>
            <a:r>
              <a:rPr lang="pl-PL" dirty="0" smtClean="0"/>
              <a:t>USG szyi</a:t>
            </a:r>
          </a:p>
          <a:p>
            <a:pPr lvl="1"/>
            <a:r>
              <a:rPr lang="pl-PL" dirty="0" err="1" smtClean="0"/>
              <a:t>Pantomogram</a:t>
            </a:r>
            <a:r>
              <a:rPr lang="pl-PL" dirty="0" smtClean="0"/>
              <a:t> żuchwy</a:t>
            </a:r>
            <a:endParaRPr lang="pl-PL" dirty="0" smtClean="0"/>
          </a:p>
          <a:p>
            <a:r>
              <a:rPr lang="pl-PL" dirty="0" smtClean="0"/>
              <a:t>Wykluczanie przerzutów odległych lub drugiego nowotworu</a:t>
            </a:r>
            <a:r>
              <a:rPr lang="pl-PL" dirty="0"/>
              <a:t> </a:t>
            </a:r>
            <a:endParaRPr lang="pl-PL" dirty="0" smtClean="0"/>
          </a:p>
          <a:p>
            <a:pPr lvl="1"/>
            <a:r>
              <a:rPr lang="pl-PL" dirty="0" smtClean="0"/>
              <a:t>RTG klatki</a:t>
            </a:r>
          </a:p>
          <a:p>
            <a:pPr lvl="1"/>
            <a:r>
              <a:rPr lang="pl-PL" dirty="0" smtClean="0"/>
              <a:t>USG brzucha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3997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2139</TotalTime>
  <Words>1691</Words>
  <Application>Microsoft Office PowerPoint</Application>
  <PresentationFormat>Pokaz na ekranie (4:3)</PresentationFormat>
  <Paragraphs>281</Paragraphs>
  <Slides>45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45</vt:i4>
      </vt:variant>
    </vt:vector>
  </HeadingPairs>
  <TitlesOfParts>
    <vt:vector size="46" baseType="lpstr">
      <vt:lpstr>Bogaty</vt:lpstr>
      <vt:lpstr>Nowotwory górnego odcinka układu oddechowego - jama ustna, gardło, krtań.</vt:lpstr>
      <vt:lpstr>Nowotwory nabłonkowe narządów głowy i szyi</vt:lpstr>
      <vt:lpstr>Czynniki ryzyka</vt:lpstr>
      <vt:lpstr>Patomorfologia</vt:lpstr>
      <vt:lpstr>Stany przedrakowe</vt:lpstr>
      <vt:lpstr>Prezentacja programu PowerPoint</vt:lpstr>
      <vt:lpstr>Prezentacja programu PowerPoint</vt:lpstr>
      <vt:lpstr>Prezentacja programu PowerPoint</vt:lpstr>
      <vt:lpstr>Ocena stopnia zaawansowania klinicznego</vt:lpstr>
      <vt:lpstr>Klasyfikacja TNM</vt:lpstr>
      <vt:lpstr>Stopnie zaawansowania</vt:lpstr>
      <vt:lpstr>Ogólne zasady leczenia</vt:lpstr>
      <vt:lpstr>Leczenie - radioterapia</vt:lpstr>
      <vt:lpstr>Prezentacja programu PowerPoint</vt:lpstr>
      <vt:lpstr>Leczenie - Chirurgia</vt:lpstr>
      <vt:lpstr>Regiony szyi</vt:lpstr>
      <vt:lpstr>Leczenie - Chemioterapia</vt:lpstr>
      <vt:lpstr>Rak wargi</vt:lpstr>
      <vt:lpstr>Prezentacja programu PowerPoint</vt:lpstr>
      <vt:lpstr>Prezentacja programu PowerPoint</vt:lpstr>
      <vt:lpstr>Rak jamy ustnej</vt:lpstr>
      <vt:lpstr>Prezentacja programu PowerPoint</vt:lpstr>
      <vt:lpstr>Prezentacja programu PowerPoint</vt:lpstr>
      <vt:lpstr>Rak gardła</vt:lpstr>
      <vt:lpstr>Prezentacja programu PowerPoint</vt:lpstr>
      <vt:lpstr>Prezentacja programu PowerPoint</vt:lpstr>
      <vt:lpstr>Rak nosowej części gardła</vt:lpstr>
      <vt:lpstr>Rak ustnej części gardła</vt:lpstr>
      <vt:lpstr>Rak krtaniowej części gardła</vt:lpstr>
      <vt:lpstr>Rak krtani - etiopatogeneza</vt:lpstr>
      <vt:lpstr>Rak krtani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Rak krtani - leczenie</vt:lpstr>
      <vt:lpstr>Prezentacja programu PowerPoint</vt:lpstr>
      <vt:lpstr>Prezentacja programu PowerPoint</vt:lpstr>
      <vt:lpstr>Rak jamy nosowej i zatok obocznych nosa</vt:lpstr>
      <vt:lpstr>Bonus: rak gruczołów ślinowych</vt:lpstr>
      <vt:lpstr>Prezentacja programu PowerPoint</vt:lpstr>
      <vt:lpstr>Dziękuję za uwagę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Nowotwory górnego odcinka układu oddechowego - jama ustna, gardło, krtań.</dc:title>
  <dc:creator>Zofia</dc:creator>
  <cp:lastModifiedBy>Zofia</cp:lastModifiedBy>
  <cp:revision>44</cp:revision>
  <dcterms:created xsi:type="dcterms:W3CDTF">2012-01-20T19:11:36Z</dcterms:created>
  <dcterms:modified xsi:type="dcterms:W3CDTF">2012-01-24T18:01:49Z</dcterms:modified>
</cp:coreProperties>
</file>